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0" r:id="rId6"/>
    <p:sldId id="258" r:id="rId7"/>
    <p:sldId id="261" r:id="rId8"/>
    <p:sldId id="260" r:id="rId9"/>
    <p:sldId id="26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0812da-0c9e-402a-a0e6-3fc00aa85373/assets/video/nc1_t03_serijski_strujni_krug_s_dvije_zaruljice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c0812da-0c9e-402a-a0e6-3fc00aa85373/assets/video/nc1_t03_paralelan_spoj_dviju_zaruljica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u.glogster.com/glog/elektricni-strujni-krug/34cw85fvuc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307" y="2488803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Spajanje trošila u strujnom krugu </a:t>
            </a:r>
            <a:r>
              <a:rPr lang="hr-HR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endParaRPr lang="hr-HR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370277" y="5411755"/>
            <a:ext cx="256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6954" y="703798"/>
            <a:ext cx="10056845" cy="986890"/>
          </a:xfrm>
        </p:spPr>
        <p:txBody>
          <a:bodyPr/>
          <a:lstStyle/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9969" y="1618198"/>
            <a:ext cx="7959969" cy="43693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81000"/>
              <a:buFont typeface="Wingdings" pitchFamily="2" charset="2"/>
              <a:buChar char="§"/>
            </a:pPr>
            <a:r>
              <a:rPr lang="hr-HR" altLang="sr-Latn-RS" sz="2900" dirty="0" smtClean="0">
                <a:cs typeface="Alef" panose="00000500000000000000" pitchFamily="2" charset="-79"/>
              </a:rPr>
              <a:t>Jeste li se zapitali zašto, kada pregori jedna žarulja u vašem domu, ostale žarulje i dalje svijetle? </a:t>
            </a:r>
          </a:p>
          <a:p>
            <a:pPr>
              <a:lnSpc>
                <a:spcPct val="150000"/>
              </a:lnSpc>
              <a:buSzPct val="81000"/>
              <a:buFont typeface="Wingdings" pitchFamily="2" charset="2"/>
              <a:buChar char="§"/>
            </a:pPr>
            <a:r>
              <a:rPr lang="hr-HR" altLang="sr-Latn-RS" sz="2900" dirty="0" smtClean="0">
                <a:cs typeface="Alef" panose="00000500000000000000" pitchFamily="2" charset="-79"/>
              </a:rPr>
              <a:t>Hoće li se isključivanjem jednog uređaja isključiti i drugi? </a:t>
            </a:r>
          </a:p>
          <a:p>
            <a:pPr>
              <a:lnSpc>
                <a:spcPct val="150000"/>
              </a:lnSpc>
              <a:buSzPct val="81000"/>
              <a:buFont typeface="Wingdings" pitchFamily="2" charset="2"/>
              <a:buChar char="§"/>
            </a:pPr>
            <a:r>
              <a:rPr lang="hr-HR" altLang="sr-Latn-RS" sz="2900" dirty="0" smtClean="0">
                <a:cs typeface="Alef" panose="00000500000000000000" pitchFamily="2" charset="-79"/>
              </a:rPr>
              <a:t>Kako su spojeni električni uređaji u vašem domu? </a:t>
            </a:r>
          </a:p>
          <a:p>
            <a:pPr>
              <a:lnSpc>
                <a:spcPct val="150000"/>
              </a:lnSpc>
              <a:buSzPct val="81000"/>
              <a:buFont typeface="Wingdings" pitchFamily="2" charset="2"/>
              <a:buChar char="§"/>
            </a:pPr>
            <a:endParaRPr lang="hr-HR" altLang="sr-Latn-RS" sz="2900" dirty="0" smtClean="0"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6462" y="4866401"/>
            <a:ext cx="2215425" cy="117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274606"/>
            <a:ext cx="2099458" cy="137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media.istockphoto.com/photos/home-appliancess-set-of-household-kitchen-technics-in-the-new-or-picture-id952839420?b=1&amp;k=6&amp;m=952839420&amp;s=170667a&amp;w=0&amp;h=Ko98DMx65vI9bHtu3VdfsR1a_PTPZPKmbQqpMqKwa8I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431" y="1160998"/>
            <a:ext cx="2928205" cy="19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5556" y="1093072"/>
            <a:ext cx="9915668" cy="1050251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hr-HR" dirty="0" smtClean="0"/>
              <a:t>	</a:t>
            </a:r>
            <a:r>
              <a:rPr lang="hr-HR" dirty="0">
                <a:solidFill>
                  <a:srgbClr val="000099"/>
                </a:solidFill>
                <a:latin typeface="+mn-lt"/>
              </a:rPr>
              <a:t>Kada u strujnom krugu imamo više trošila možemo ih spajati na više načina. </a:t>
            </a:r>
          </a:p>
        </p:txBody>
      </p: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3915508" y="2309445"/>
            <a:ext cx="873371" cy="10199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6440673" y="2309445"/>
            <a:ext cx="862804" cy="10199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1676400" y="3566718"/>
            <a:ext cx="382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0099"/>
                </a:solidFill>
                <a:hlinkClick r:id="rId2" action="ppaction://hlinksldjump"/>
              </a:rPr>
              <a:t>Serijski spoj trošila </a:t>
            </a:r>
            <a:endParaRPr lang="hr-HR" sz="3200" b="1" dirty="0">
              <a:solidFill>
                <a:srgbClr val="000099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6271622" y="3519826"/>
            <a:ext cx="403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00099"/>
                </a:solidFill>
                <a:hlinkClick r:id="rId3" action="ppaction://hlinksldjump"/>
              </a:rPr>
              <a:t>Paralelan spoj trošila </a:t>
            </a:r>
            <a:endParaRPr lang="hr-HR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3833" y="837164"/>
            <a:ext cx="7843613" cy="853524"/>
          </a:xfrm>
        </p:spPr>
        <p:txBody>
          <a:bodyPr/>
          <a:lstStyle/>
          <a:p>
            <a:r>
              <a:rPr lang="hr-HR" sz="4000" b="1" dirty="0" smtClean="0">
                <a:solidFill>
                  <a:srgbClr val="000099"/>
                </a:solidFill>
                <a:latin typeface="+mn-lt"/>
              </a:rPr>
              <a:t>Serijski spoj trošila </a:t>
            </a:r>
            <a:endParaRPr lang="hr-HR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4031" y="1762332"/>
            <a:ext cx="5662246" cy="3372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hr-HR" sz="3200" dirty="0" smtClean="0"/>
              <a:t>Što će se dogoditi ako jedna  od žaruljica pregori? 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hr-HR" sz="3200" dirty="0" smtClean="0"/>
              <a:t> Što se događa sa sjajem žaruljica ako u serijski spoj dodamo više žaruljica? </a:t>
            </a:r>
            <a:endParaRPr lang="hr-HR" sz="3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5710335" y="3853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122" name="Picture 2" descr="https://www.e-sfera.hr/dodatni-digitalni-sadrzaji/7c0812da-0c9e-402a-a0e6-3fc00aa85373/assets/image/dsc00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4477" y="1181854"/>
            <a:ext cx="4072753" cy="22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\Downloads\clapperboard-311792_128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0462" y="4367004"/>
            <a:ext cx="1093938" cy="10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9882553" y="5516267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Pogledajte video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695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829570"/>
            <a:ext cx="10965209" cy="662856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Serijski spoj trošila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hr-HR" sz="3200" dirty="0"/>
              <a:t>Ž</a:t>
            </a:r>
            <a:r>
              <a:rPr lang="hr-HR" sz="3200" dirty="0" smtClean="0"/>
              <a:t>aruljice su spojene u nizu jedna za drugom</a:t>
            </a:r>
          </a:p>
          <a:p>
            <a:pPr marL="0" lvl="0" indent="0">
              <a:buNone/>
            </a:pPr>
            <a:endParaRPr lang="hr-HR" sz="3200" dirty="0" smtClean="0"/>
          </a:p>
          <a:p>
            <a:pPr lvl="0">
              <a:buFont typeface="Wingdings" pitchFamily="2" charset="2"/>
              <a:buChar char="§"/>
            </a:pPr>
            <a:r>
              <a:rPr lang="hr-HR" sz="3200" dirty="0" smtClean="0">
                <a:solidFill>
                  <a:prstClr val="black"/>
                </a:solidFill>
                <a:cs typeface="Arial" charset="0"/>
              </a:rPr>
              <a:t>Sve žaruljice svijetle jednako.</a:t>
            </a:r>
          </a:p>
          <a:p>
            <a:pPr marL="0" lvl="0" indent="0">
              <a:buNone/>
            </a:pPr>
            <a:endParaRPr lang="hr-HR" sz="3200" dirty="0" smtClean="0"/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</a:pPr>
            <a:r>
              <a:rPr lang="hr-HR" sz="3200" dirty="0" smtClean="0">
                <a:solidFill>
                  <a:prstClr val="black"/>
                </a:solidFill>
                <a:cs typeface="Arial" charset="0"/>
              </a:rPr>
              <a:t>Dodavanjem </a:t>
            </a:r>
            <a:r>
              <a:rPr lang="hr-HR" sz="3200" dirty="0">
                <a:solidFill>
                  <a:prstClr val="black"/>
                </a:solidFill>
                <a:cs typeface="Arial" charset="0"/>
              </a:rPr>
              <a:t>žaruljica, sjaj se </a:t>
            </a:r>
            <a:r>
              <a:rPr lang="hr-HR" sz="3200" dirty="0" smtClean="0">
                <a:solidFill>
                  <a:prstClr val="black"/>
                </a:solidFill>
                <a:cs typeface="Arial" charset="0"/>
              </a:rPr>
              <a:t>smanjuje.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</a:pPr>
            <a:r>
              <a:rPr lang="hr-HR" sz="3200" dirty="0" smtClean="0"/>
              <a:t>Pregori </a:t>
            </a:r>
            <a:r>
              <a:rPr lang="hr-HR" sz="3200" dirty="0"/>
              <a:t>li jedna serijski spojena žaruljica, ostale žaruljice neće svijetliti </a:t>
            </a:r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4225" y="808892"/>
            <a:ext cx="3446728" cy="279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53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2451" y="1774346"/>
            <a:ext cx="10672663" cy="54650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23833" y="837164"/>
            <a:ext cx="10029967" cy="853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	</a:t>
            </a:r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Paralelan spoj trošila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3638" y="1263926"/>
            <a:ext cx="3538100" cy="199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625426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hr-HR" sz="3200" dirty="0" smtClean="0"/>
              <a:t>Što će se dogoditi ako jedna  od žaruljica pregori? 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hr-HR" sz="3200" dirty="0" smtClean="0"/>
              <a:t> Što se događa sa sjajem žaruljica ako u paralelan spoj dodamo više žaruljica? </a:t>
            </a:r>
            <a:endParaRPr lang="hr-HR" sz="3200" dirty="0"/>
          </a:p>
        </p:txBody>
      </p:sp>
      <p:pic>
        <p:nvPicPr>
          <p:cNvPr id="3" name="Picture 2" descr="C:\Users\Hp\Downloads\clapperboard-311792_128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0329" y="4389749"/>
            <a:ext cx="1041556" cy="11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9882553" y="5640494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Pogledajte video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888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829570"/>
            <a:ext cx="10965209" cy="662856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Paralelan spoj trošila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70000"/>
              <a:buFont typeface="Wingdings" pitchFamily="2" charset="2"/>
              <a:buChar char="§"/>
            </a:pPr>
            <a:r>
              <a:rPr lang="hr-HR" sz="3200" dirty="0">
                <a:cs typeface="Arial" charset="0"/>
              </a:rPr>
              <a:t>Žaruljice su spojene usporedno. 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§"/>
            </a:pPr>
            <a:r>
              <a:rPr lang="hr-HR" sz="3200" dirty="0">
                <a:cs typeface="Arial" charset="0"/>
              </a:rPr>
              <a:t> Sve žaruljice svijetle jednako.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§"/>
            </a:pPr>
            <a:r>
              <a:rPr lang="hr-HR" sz="3200" dirty="0">
                <a:cs typeface="Arial" charset="0"/>
              </a:rPr>
              <a:t> Dodavanjem žaruljica, sjaj se ne mijenja.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§"/>
            </a:pPr>
            <a:r>
              <a:rPr lang="hr-HR" sz="3200" dirty="0">
                <a:cs typeface="Arial" charset="0"/>
              </a:rPr>
              <a:t> Pregorijevanjem jedne žaruljice ostale žaruljice svijetle.</a:t>
            </a:r>
          </a:p>
          <a:p>
            <a:pPr>
              <a:buFont typeface="Wingdings" pitchFamily="2" charset="2"/>
              <a:buChar char="§"/>
            </a:pPr>
            <a:endParaRPr lang="en-US" sz="3200" dirty="0"/>
          </a:p>
          <a:p>
            <a:pPr>
              <a:buFont typeface="Wingdings" pitchFamily="2" charset="2"/>
              <a:buChar char="§"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8082" y="938260"/>
            <a:ext cx="381275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46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3833" y="932581"/>
            <a:ext cx="10363199" cy="621911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3159" y="348517"/>
            <a:ext cx="14509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kcijski gumb: Pomoć 6">
            <a:hlinkClick r:id="" action="ppaction://noaction" highlightClick="1"/>
          </p:cNvPr>
          <p:cNvSpPr/>
          <p:nvPr/>
        </p:nvSpPr>
        <p:spPr>
          <a:xfrm>
            <a:off x="10821099" y="538195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8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991498" y="1798766"/>
            <a:ext cx="11200502" cy="461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dirty="0">
                <a:latin typeface="+mn-lt"/>
                <a:cs typeface="Arial" charset="0"/>
              </a:rPr>
              <a:t>Što je serijski, a što paralelni spoj trošila? Nacrtaj </a:t>
            </a:r>
            <a:r>
              <a:rPr lang="en-US" dirty="0" smtClean="0">
                <a:latin typeface="+mn-lt"/>
                <a:cs typeface="Arial" charset="0"/>
              </a:rPr>
              <a:t>shematske</a:t>
            </a:r>
            <a:r>
              <a:rPr lang="hr-HR" dirty="0" smtClean="0">
                <a:latin typeface="+mn-lt"/>
                <a:cs typeface="Arial" charset="0"/>
              </a:rPr>
              <a:t> </a:t>
            </a:r>
            <a:r>
              <a:rPr lang="en-US" dirty="0" smtClean="0">
                <a:latin typeface="+mn-lt"/>
                <a:cs typeface="Arial" charset="0"/>
              </a:rPr>
              <a:t>prikaze </a:t>
            </a:r>
            <a:r>
              <a:rPr lang="en-US" dirty="0" err="1">
                <a:latin typeface="+mn-lt"/>
                <a:cs typeface="Arial" charset="0"/>
              </a:rPr>
              <a:t>oba</a:t>
            </a:r>
            <a:r>
              <a:rPr lang="en-US" dirty="0">
                <a:latin typeface="+mn-lt"/>
                <a:cs typeface="Arial" charset="0"/>
              </a:rPr>
              <a:t> </a:t>
            </a:r>
            <a:endParaRPr lang="hr-HR" dirty="0" smtClean="0">
              <a:latin typeface="+mn-lt"/>
              <a:cs typeface="Arial" charset="0"/>
            </a:endParaRPr>
          </a:p>
          <a:p>
            <a:pPr>
              <a:lnSpc>
                <a:spcPct val="150000"/>
              </a:lnSpc>
              <a:buNone/>
            </a:pPr>
            <a:r>
              <a:rPr lang="hr-HR" dirty="0" smtClean="0">
                <a:latin typeface="+mn-lt"/>
                <a:cs typeface="Arial" charset="0"/>
              </a:rPr>
              <a:t>	</a:t>
            </a:r>
            <a:r>
              <a:rPr lang="en-US" dirty="0" err="1" smtClean="0">
                <a:latin typeface="+mn-lt"/>
                <a:cs typeface="Arial" charset="0"/>
              </a:rPr>
              <a:t>spoja</a:t>
            </a:r>
            <a:r>
              <a:rPr lang="en-US" dirty="0">
                <a:latin typeface="+mn-lt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buFontTx/>
              <a:buAutoNum type="arabicPeriod" startAt="2"/>
            </a:pPr>
            <a:r>
              <a:rPr lang="en-US" dirty="0">
                <a:latin typeface="+mn-lt"/>
                <a:cs typeface="Arial" charset="0"/>
              </a:rPr>
              <a:t>Na koliko različitih načina možeš spojiti strujni krug od </a:t>
            </a:r>
            <a:r>
              <a:rPr lang="en-US" dirty="0" smtClean="0">
                <a:latin typeface="+mn-lt"/>
                <a:cs typeface="Arial" charset="0"/>
              </a:rPr>
              <a:t>triju</a:t>
            </a:r>
            <a:r>
              <a:rPr lang="hr-HR" dirty="0" smtClean="0">
                <a:latin typeface="+mn-lt"/>
                <a:cs typeface="Arial" charset="0"/>
              </a:rPr>
              <a:t> </a:t>
            </a:r>
            <a:r>
              <a:rPr lang="en-US" dirty="0" smtClean="0">
                <a:latin typeface="+mn-lt"/>
                <a:cs typeface="Arial" charset="0"/>
              </a:rPr>
              <a:t>žaruljica</a:t>
            </a:r>
            <a:r>
              <a:rPr lang="en-US" dirty="0">
                <a:latin typeface="+mn-lt"/>
                <a:cs typeface="Arial" charset="0"/>
              </a:rPr>
              <a:t>? </a:t>
            </a:r>
            <a:endParaRPr lang="hr-HR" dirty="0" smtClean="0">
              <a:latin typeface="+mn-lt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+mn-lt"/>
                <a:cs typeface="Arial" charset="0"/>
              </a:rPr>
              <a:t> </a:t>
            </a:r>
            <a:r>
              <a:rPr lang="hr-HR" dirty="0" smtClean="0">
                <a:latin typeface="+mn-lt"/>
                <a:cs typeface="Arial" charset="0"/>
              </a:rPr>
              <a:t>     </a:t>
            </a:r>
            <a:r>
              <a:rPr lang="en-US" dirty="0" smtClean="0">
                <a:latin typeface="+mn-lt"/>
                <a:cs typeface="Arial" charset="0"/>
              </a:rPr>
              <a:t>Nacrtaj </a:t>
            </a:r>
            <a:r>
              <a:rPr lang="en-US" dirty="0">
                <a:latin typeface="+mn-lt"/>
                <a:cs typeface="Arial" charset="0"/>
              </a:rPr>
              <a:t>shematske prikaze.</a:t>
            </a:r>
          </a:p>
          <a:p>
            <a:pPr>
              <a:lnSpc>
                <a:spcPct val="150000"/>
              </a:lnSpc>
              <a:buFontTx/>
              <a:buAutoNum type="arabicPeriod" startAt="3"/>
            </a:pPr>
            <a:r>
              <a:rPr lang="en-US" dirty="0">
                <a:latin typeface="+mn-lt"/>
                <a:cs typeface="Arial" charset="0"/>
              </a:rPr>
              <a:t>Kad nam u stanu pregori jedna žarulja, ostale i dalje </a:t>
            </a:r>
            <a:r>
              <a:rPr lang="en-US" dirty="0" smtClean="0">
                <a:latin typeface="+mn-lt"/>
                <a:cs typeface="Arial" charset="0"/>
              </a:rPr>
              <a:t>svijetle.</a:t>
            </a:r>
            <a:endParaRPr lang="hr-HR" dirty="0" smtClean="0">
              <a:latin typeface="+mn-lt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+mn-lt"/>
                <a:cs typeface="Arial" charset="0"/>
              </a:rPr>
              <a:t> </a:t>
            </a:r>
            <a:r>
              <a:rPr lang="hr-HR" dirty="0" smtClean="0">
                <a:latin typeface="+mn-lt"/>
                <a:cs typeface="Arial" charset="0"/>
              </a:rPr>
              <a:t>     </a:t>
            </a:r>
            <a:r>
              <a:rPr lang="en-US" dirty="0" smtClean="0">
                <a:latin typeface="+mn-lt"/>
                <a:cs typeface="Arial" charset="0"/>
              </a:rPr>
              <a:t>Kako </a:t>
            </a:r>
            <a:r>
              <a:rPr lang="en-US" dirty="0">
                <a:latin typeface="+mn-lt"/>
                <a:cs typeface="Arial" charset="0"/>
              </a:rPr>
              <a:t>su one spojene?</a:t>
            </a:r>
            <a:endParaRPr lang="hr-HR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1262" y="890954"/>
            <a:ext cx="10058400" cy="1066800"/>
          </a:xfrm>
        </p:spPr>
        <p:txBody>
          <a:bodyPr>
            <a:noAutofit/>
          </a:bodyPr>
          <a:lstStyle/>
          <a:p>
            <a:pPr algn="ctr"/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Klikom na interaktivnu umnu mapu ponovite ključne pojmove i provjerite znanje  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770" y="2220875"/>
            <a:ext cx="5189492" cy="382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5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437</TotalTime>
  <Words>212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Slide 1</vt:lpstr>
      <vt:lpstr>Razmislite</vt:lpstr>
      <vt:lpstr> Kada u strujnom krugu imamo više trošila možemo ih spajati na više načina. </vt:lpstr>
      <vt:lpstr>Serijski spoj trošila </vt:lpstr>
      <vt:lpstr>Serijski spoj trošila </vt:lpstr>
      <vt:lpstr>Slide 6</vt:lpstr>
      <vt:lpstr>Paralelan spoj trošila </vt:lpstr>
      <vt:lpstr>Jeste li razumjeli? </vt:lpstr>
      <vt:lpstr>Klikom na interaktivnu umnu mapu ponovite ključne pojmove i provjerite znanje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27</cp:revision>
  <dcterms:created xsi:type="dcterms:W3CDTF">2020-09-12T17:39:48Z</dcterms:created>
  <dcterms:modified xsi:type="dcterms:W3CDTF">2020-09-29T07:37:41Z</dcterms:modified>
</cp:coreProperties>
</file>