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69" r:id="rId10"/>
    <p:sldId id="279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E4F141"/>
    <a:srgbClr val="FCF26A"/>
    <a:srgbClr val="E0E450"/>
    <a:srgbClr val="F4F0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7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907869" y="6338026"/>
            <a:ext cx="2743200" cy="365125"/>
          </a:xfrm>
        </p:spPr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87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999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3700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644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948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109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4449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791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8867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93786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dirty="0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889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0324-576C-4FE2-B24D-BA050561B8FE}" type="datetimeFigureOut">
              <a:rPr lang="hr-HR" smtClean="0"/>
              <a:pPr/>
              <a:t>29.9.2020.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73B2-212B-47B3-B11B-D31F08B32614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50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802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-sfera.hr/dodatni-digitalni-sadrzaji/144b8673-fb25-46a1-b71d-545d0a29bcf4/assets/interactivity/kviz_a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e-sfera.hr/dodatni-digitalni-sadrzaji/144b8673-fb25-46a1-b71d-545d0a29bcf4/assets/interactivity/kviz_b_3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144b8673-fb25-46a1-b71d-545d0a29bcf4/assets/video/multimetar.mp4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144b8673-fb25-46a1-b71d-545d0a29bcf4/assets/video/nc1_t11_struja_u_serijskom_spoju.mp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hyperlink" Target="https://www.e-sfera.hr/dodatni-digitalni-sadrzaji/144b8673-fb25-46a1-b71d-545d0a29bcf4/assets/video/nc1_t11_struja_u_paralelnom_spoju.mp4" TargetMode="External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933101" y="2888048"/>
            <a:ext cx="9144000" cy="1655762"/>
          </a:xfrm>
        </p:spPr>
        <p:txBody>
          <a:bodyPr>
            <a:normAutofit/>
          </a:bodyPr>
          <a:lstStyle/>
          <a:p>
            <a:r>
              <a:rPr lang="hr-HR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Mjerimo električnu struju </a:t>
            </a:r>
            <a:endParaRPr lang="hr-HR" sz="44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8472196" y="5411755"/>
            <a:ext cx="308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ELEKTRIČNA STRUJA </a:t>
            </a:r>
            <a:endParaRPr lang="hr-HR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45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2351" y="1040836"/>
            <a:ext cx="10515600" cy="1154723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Klikom na sličicu pristupi kvizu kojim ćeš provjeriti znanje.</a:t>
            </a:r>
          </a:p>
          <a:p>
            <a:endParaRPr lang="hr-HR" dirty="0"/>
          </a:p>
        </p:txBody>
      </p:sp>
      <p:sp>
        <p:nvSpPr>
          <p:cNvPr id="4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7173" name="Picture 5" descr="List, Icon, Symbol, Paper, Sign, Fla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8146" y="2366399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3148488" y="2910226"/>
            <a:ext cx="127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000099"/>
                </a:solidFill>
                <a:latin typeface="Consolas" pitchFamily="49" charset="0"/>
                <a:cs typeface="Consolas" pitchFamily="49" charset="0"/>
              </a:rPr>
              <a:t>Kviz A </a:t>
            </a:r>
            <a:endParaRPr lang="hr-HR" b="1" dirty="0">
              <a:solidFill>
                <a:srgbClr val="000099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7174" name="Picture 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4431" y="2366399"/>
            <a:ext cx="3292320" cy="329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niOkvir 9"/>
          <p:cNvSpPr txBox="1"/>
          <p:nvPr/>
        </p:nvSpPr>
        <p:spPr>
          <a:xfrm>
            <a:off x="7239842" y="2921949"/>
            <a:ext cx="127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000099"/>
                </a:solidFill>
                <a:latin typeface="Consolas" pitchFamily="49" charset="0"/>
                <a:cs typeface="Consolas" pitchFamily="49" charset="0"/>
              </a:rPr>
              <a:t>Kviz B </a:t>
            </a:r>
            <a:endParaRPr lang="hr-HR" b="1" dirty="0">
              <a:solidFill>
                <a:srgbClr val="000099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Obični oblačić 10"/>
          <p:cNvSpPr/>
          <p:nvPr/>
        </p:nvSpPr>
        <p:spPr>
          <a:xfrm>
            <a:off x="10494329" y="510707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Akcijski gumb: Pomoć 11">
            <a:hlinkClick r:id="" action="ppaction://noaction" highlightClick="1"/>
          </p:cNvPr>
          <p:cNvSpPr/>
          <p:nvPr/>
        </p:nvSpPr>
        <p:spPr>
          <a:xfrm>
            <a:off x="10791792" y="726871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4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1430629" y="834138"/>
            <a:ext cx="9864143" cy="259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SzPct val="80000"/>
            </a:pPr>
            <a:r>
              <a:rPr lang="hr-HR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Prilikom popravka laptopa Miro treba izmjeriti struju koja prolazi pojedinim dijelovima uređaja. </a:t>
            </a:r>
          </a:p>
          <a:p>
            <a:pPr>
              <a:lnSpc>
                <a:spcPct val="150000"/>
              </a:lnSpc>
              <a:buSzPct val="80000"/>
            </a:pPr>
            <a:r>
              <a:rPr lang="hr-HR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Kojim će uređajem izmjeriti struju i kako će ga priključiti u strujni krug? 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5181600"/>
            <a:ext cx="5334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4014" y="3473295"/>
            <a:ext cx="4548617" cy="2369135"/>
          </a:xfrm>
          <a:prstGeom prst="rect">
            <a:avLst/>
          </a:prstGeom>
        </p:spPr>
      </p:pic>
      <p:pic>
        <p:nvPicPr>
          <p:cNvPr id="9" name="Picture 2" descr="C:\Users\Hp\Downloads\clapperboard-311792_1280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4272" y="4206401"/>
            <a:ext cx="1200999" cy="12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/>
          <p:cNvSpPr txBox="1"/>
          <p:nvPr/>
        </p:nvSpPr>
        <p:spPr>
          <a:xfrm>
            <a:off x="10651035" y="5604457"/>
            <a:ext cx="12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Pogledajte video </a:t>
            </a:r>
          </a:p>
        </p:txBody>
      </p:sp>
    </p:spTree>
    <p:extLst>
      <p:ext uri="{BB962C8B-B14F-4D97-AF65-F5344CB8AC3E}">
        <p14:creationId xmlns:p14="http://schemas.microsoft.com/office/powerpoint/2010/main" xmlns="" val="312084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1383875" y="802686"/>
            <a:ext cx="34520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Električna </a:t>
            </a:r>
            <a:r>
              <a:rPr lang="hr-HR" altLang="sr-Latn-RS" sz="40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struja</a:t>
            </a:r>
            <a:endParaRPr lang="en-US" altLang="sr-Latn-RS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109913" y="5072064"/>
          <a:ext cx="2266950" cy="923925"/>
        </p:xfrm>
        <a:graphic>
          <a:graphicData uri="http://schemas.openxmlformats.org/presentationml/2006/ole">
            <p:oleObj spid="_x0000_s1034" name="Equation" r:id="rId3" imgW="1028700" imgH="419100" progId="">
              <p:embed/>
            </p:oleObj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56462573"/>
              </p:ext>
            </p:extLst>
          </p:nvPr>
        </p:nvGraphicFramePr>
        <p:xfrm>
          <a:off x="6978195" y="4905391"/>
          <a:ext cx="1235908" cy="1197420"/>
        </p:xfrm>
        <a:graphic>
          <a:graphicData uri="http://schemas.openxmlformats.org/presentationml/2006/ole">
            <p:oleObj spid="_x0000_s1035" name="Equation" r:id="rId4" imgW="406048" imgH="393359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24746" y="1810749"/>
            <a:ext cx="8028121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3200" dirty="0">
                <a:cs typeface="Arial" pitchFamily="34" charset="0"/>
              </a:rPr>
              <a:t>Električna struja je usmjereno gibanje naboja.</a:t>
            </a:r>
            <a:endParaRPr lang="en-US" sz="3200" dirty="0">
              <a:cs typeface="Arial" pitchFamily="34" charset="0"/>
            </a:endParaRPr>
          </a:p>
        </p:txBody>
      </p:sp>
      <p:pic>
        <p:nvPicPr>
          <p:cNvPr id="2054" name="Picture 6" descr="5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1"/>
            <a:ext cx="563880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2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1438384" y="916093"/>
            <a:ext cx="69095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4000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Mjerna jedinica električne struje</a:t>
            </a:r>
            <a:endParaRPr lang="en-US" altLang="sr-Latn-RS" sz="4000" dirty="0">
              <a:solidFill>
                <a:srgbClr val="000099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773364" y="1785938"/>
          <a:ext cx="3006725" cy="1071562"/>
        </p:xfrm>
        <a:graphic>
          <a:graphicData uri="http://schemas.openxmlformats.org/presentationml/2006/ole">
            <p:oleObj spid="_x0000_s2058" name="Equation" r:id="rId3" imgW="1104900" imgH="39370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35144" y="3441134"/>
            <a:ext cx="6687087" cy="131818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miliamper    (znak mA):    1mA =  0,001 A</a:t>
            </a:r>
          </a:p>
          <a:p>
            <a:pPr>
              <a:lnSpc>
                <a:spcPct val="150000"/>
              </a:lnSpc>
            </a:pP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mikroamper (znak </a:t>
            </a:r>
            <a:r>
              <a:rPr lang="el-GR" altLang="sr-Latn-RS" sz="2800" dirty="0">
                <a:latin typeface="+mn-lt"/>
                <a:cs typeface="Arial" panose="020B0604020202020204" pitchFamily="34" charset="0"/>
              </a:rPr>
              <a:t>μ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A):     1</a:t>
            </a:r>
            <a:r>
              <a:rPr lang="el-GR" altLang="sr-Latn-RS" sz="2800" dirty="0">
                <a:latin typeface="+mn-lt"/>
                <a:cs typeface="Arial" panose="020B0604020202020204" pitchFamily="34" charset="0"/>
              </a:rPr>
              <a:t>μ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A  = 0,000 001 A</a:t>
            </a:r>
            <a:endParaRPr lang="en-US" altLang="sr-Latn-RS" sz="2800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6738938" y="1857376"/>
          <a:ext cx="1079500" cy="955675"/>
        </p:xfrm>
        <a:graphic>
          <a:graphicData uri="http://schemas.openxmlformats.org/presentationml/2006/ole">
            <p:oleObj spid="_x0000_s2059" name="Equation" r:id="rId4" imgW="444307" imgH="393529" progId="">
              <p:embed/>
            </p:oleObj>
          </a:graphicData>
        </a:graphic>
      </p:graphicFrame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3164" y="3056608"/>
            <a:ext cx="16002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340963" y="5468691"/>
            <a:ext cx="316165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sr-Latn-RS" i="1" dirty="0">
                <a:latin typeface="+mn-lt"/>
                <a:cs typeface="Arial" panose="020B0604020202020204" pitchFamily="34" charset="0"/>
              </a:rPr>
              <a:t>Andre – Marie Ampere </a:t>
            </a:r>
          </a:p>
          <a:p>
            <a:pPr algn="ctr"/>
            <a:r>
              <a:rPr lang="en-US" altLang="sr-Latn-RS" dirty="0">
                <a:latin typeface="+mn-lt"/>
                <a:cs typeface="Arial" panose="020B0604020202020204" pitchFamily="34" charset="0"/>
              </a:rPr>
              <a:t> - francuski prirodoznanstvenik i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filozof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smtClean="0">
                <a:latin typeface="+mn-lt"/>
                <a:cs typeface="Arial" panose="020B0604020202020204" pitchFamily="34" charset="0"/>
              </a:rPr>
              <a:t>(19.st</a:t>
            </a:r>
            <a:r>
              <a:rPr lang="en-US" altLang="sr-Latn-R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r-HR" alt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vijezda s 5 krakova 7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33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4"/>
          <p:cNvSpPr txBox="1">
            <a:spLocks noChangeArrowheads="1"/>
          </p:cNvSpPr>
          <p:nvPr/>
        </p:nvSpPr>
        <p:spPr bwMode="auto">
          <a:xfrm>
            <a:off x="1222375" y="1176337"/>
            <a:ext cx="85251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4000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Ampermetar – uređaj za mjerenje struje</a:t>
            </a:r>
            <a:endParaRPr lang="en-US" altLang="sr-Latn-RS" sz="4000" dirty="0">
              <a:solidFill>
                <a:srgbClr val="000099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458" name="Picture 1" descr="D:\Sandra - školska ppt\FIZIKA8_U\8_I_70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520" b="55927"/>
          <a:stretch>
            <a:fillRect/>
          </a:stretch>
        </p:blipFill>
        <p:spPr bwMode="auto">
          <a:xfrm>
            <a:off x="1831383" y="2119043"/>
            <a:ext cx="28575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7"/>
          <p:cNvSpPr txBox="1">
            <a:spLocks noChangeArrowheads="1"/>
          </p:cNvSpPr>
          <p:nvPr/>
        </p:nvSpPr>
        <p:spPr bwMode="auto">
          <a:xfrm>
            <a:off x="1831383" y="5146439"/>
            <a:ext cx="86299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200" dirty="0">
                <a:latin typeface="+mn-lt"/>
                <a:cs typeface="Arial" panose="020B0604020202020204" pitchFamily="34" charset="0"/>
              </a:rPr>
              <a:t>Ampermetar se u strujni krug uključuje serijski.</a:t>
            </a:r>
            <a:endParaRPr lang="en-US" altLang="sr-Latn-RS" sz="32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460" name="Picture 1" descr="D:\Sandra - školska ppt\FIZIKA8_U\8_I_70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703" t="11842" b="69460"/>
          <a:stretch>
            <a:fillRect/>
          </a:stretch>
        </p:blipFill>
        <p:spPr bwMode="auto">
          <a:xfrm>
            <a:off x="8418512" y="2758698"/>
            <a:ext cx="2918891" cy="151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3219" y="2398714"/>
            <a:ext cx="20574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vijezda s 5 krakova 7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17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4"/>
          <p:cNvSpPr txBox="1">
            <a:spLocks noChangeArrowheads="1"/>
          </p:cNvSpPr>
          <p:nvPr/>
        </p:nvSpPr>
        <p:spPr bwMode="auto">
          <a:xfrm>
            <a:off x="1082351" y="925978"/>
            <a:ext cx="79356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sr-Latn-RS" sz="3600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Mijenja li se struja pri prolasku žaruljicom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151" y="4588419"/>
            <a:ext cx="10463886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r-HR" sz="3200" dirty="0">
                <a:cs typeface="Arial" pitchFamily="34" charset="0"/>
              </a:rPr>
              <a:t>Struja koja ulazi u žaruljicu jednaka je struji </a:t>
            </a:r>
          </a:p>
          <a:p>
            <a:pPr algn="ctr">
              <a:lnSpc>
                <a:spcPct val="150000"/>
              </a:lnSpc>
              <a:defRPr/>
            </a:pPr>
            <a:r>
              <a:rPr lang="hr-HR" sz="3200" dirty="0">
                <a:cs typeface="Arial" pitchFamily="34" charset="0"/>
              </a:rPr>
              <a:t>koja iz nje izlazi.</a:t>
            </a:r>
            <a:endParaRPr lang="en-US" sz="3200" dirty="0">
              <a:cs typeface="Arial" pitchFamily="34" charset="0"/>
            </a:endParaRPr>
          </a:p>
        </p:txBody>
      </p:sp>
      <p:pic>
        <p:nvPicPr>
          <p:cNvPr id="20483" name="Picture 2" descr="D:\Sandra - školska ppt\FIZIKA8_U\8_I_7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8900" y="1794489"/>
            <a:ext cx="295116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80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4"/>
          <p:cNvSpPr txBox="1">
            <a:spLocks noChangeArrowheads="1"/>
          </p:cNvSpPr>
          <p:nvPr/>
        </p:nvSpPr>
        <p:spPr bwMode="auto">
          <a:xfrm>
            <a:off x="1394317" y="824378"/>
            <a:ext cx="82723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r-HR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Struja u krugu sa serijski spojenim trošilima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6147" y="4739426"/>
            <a:ext cx="7270564" cy="13181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r-HR" sz="2800" dirty="0">
                <a:cs typeface="Arial" pitchFamily="34" charset="0"/>
              </a:rPr>
              <a:t>U krugu sa serijski spojenim trošilima struja je na</a:t>
            </a:r>
          </a:p>
          <a:p>
            <a:pPr algn="ctr">
              <a:lnSpc>
                <a:spcPct val="150000"/>
              </a:lnSpc>
              <a:defRPr/>
            </a:pPr>
            <a:r>
              <a:rPr lang="hr-HR" sz="2800" dirty="0">
                <a:cs typeface="Arial" pitchFamily="34" charset="0"/>
              </a:rPr>
              <a:t> svakom mjestu jednaka.  </a:t>
            </a:r>
            <a:r>
              <a:rPr lang="hr-HR" sz="2800" i="1" dirty="0">
                <a:cs typeface="Arial" pitchFamily="34" charset="0"/>
              </a:rPr>
              <a:t>I= konst</a:t>
            </a:r>
            <a:r>
              <a:rPr lang="hr-HR" sz="2800" dirty="0">
                <a:cs typeface="Arial" pitchFamily="34" charset="0"/>
              </a:rPr>
              <a:t>.</a:t>
            </a:r>
          </a:p>
        </p:txBody>
      </p:sp>
      <p:pic>
        <p:nvPicPr>
          <p:cNvPr id="21507" name="Picture 2" descr="D:\Sandra - školska ppt\FIZIKA8_U\8_I_7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5499" y="1618198"/>
            <a:ext cx="4443413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vijezda s 5 krakova 5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7" name="Picture 2" descr="C:\Users\Hp\Downloads\clapperboard-311792_1280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7014" y="520998"/>
            <a:ext cx="1200999" cy="12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>
            <a:off x="10837014" y="2024349"/>
            <a:ext cx="12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Pogledajte video </a:t>
            </a:r>
          </a:p>
        </p:txBody>
      </p:sp>
    </p:spTree>
    <p:extLst>
      <p:ext uri="{BB962C8B-B14F-4D97-AF65-F5344CB8AC3E}">
        <p14:creationId xmlns:p14="http://schemas.microsoft.com/office/powerpoint/2010/main" xmlns="" val="184555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082351" y="837832"/>
            <a:ext cx="86331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hr-HR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Struja u krugu s paralelno  spojenim trošilima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37072" y="2179081"/>
            <a:ext cx="5548955" cy="286232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r-HR" altLang="sr-Latn-RS" sz="3200" dirty="0">
                <a:latin typeface="+mn-lt"/>
                <a:cs typeface="Arial" panose="020B0604020202020204" pitchFamily="34" charset="0"/>
              </a:rPr>
              <a:t>Struja </a:t>
            </a:r>
            <a:r>
              <a:rPr lang="hr-HR" altLang="sr-Latn-RS" sz="3200" i="1" dirty="0">
                <a:latin typeface="+mn-lt"/>
                <a:cs typeface="Arial" panose="020B0604020202020204" pitchFamily="34" charset="0"/>
              </a:rPr>
              <a:t>I</a:t>
            </a:r>
            <a:r>
              <a:rPr lang="hr-HR" altLang="sr-Latn-RS" sz="3200" dirty="0">
                <a:latin typeface="+mn-lt"/>
                <a:cs typeface="Arial" panose="020B0604020202020204" pitchFamily="34" charset="0"/>
              </a:rPr>
              <a:t> prije grananja jednaka je</a:t>
            </a:r>
          </a:p>
          <a:p>
            <a:pPr algn="ctr">
              <a:lnSpc>
                <a:spcPct val="150000"/>
              </a:lnSpc>
            </a:pPr>
            <a:r>
              <a:rPr lang="hr-HR" altLang="sr-Latn-RS" sz="3200" dirty="0">
                <a:latin typeface="+mn-lt"/>
                <a:cs typeface="Arial" panose="020B0604020202020204" pitchFamily="34" charset="0"/>
              </a:rPr>
              <a:t> zbroju struja </a:t>
            </a:r>
            <a:r>
              <a:rPr lang="hr-HR" altLang="sr-Latn-RS" sz="3200" i="1" dirty="0">
                <a:latin typeface="+mn-lt"/>
                <a:cs typeface="Arial" panose="020B0604020202020204" pitchFamily="34" charset="0"/>
              </a:rPr>
              <a:t>I</a:t>
            </a:r>
            <a:r>
              <a:rPr lang="hr-HR" altLang="sr-Latn-RS" sz="1600" i="1" dirty="0">
                <a:latin typeface="+mn-lt"/>
                <a:cs typeface="Arial" panose="020B0604020202020204" pitchFamily="34" charset="0"/>
              </a:rPr>
              <a:t>1</a:t>
            </a:r>
            <a:r>
              <a:rPr lang="hr-HR" altLang="sr-Latn-RS" sz="3200" dirty="0">
                <a:latin typeface="+mn-lt"/>
                <a:cs typeface="Arial" panose="020B0604020202020204" pitchFamily="34" charset="0"/>
              </a:rPr>
              <a:t> i </a:t>
            </a:r>
            <a:r>
              <a:rPr lang="hr-HR" altLang="sr-Latn-RS" sz="3200" i="1" dirty="0">
                <a:latin typeface="+mn-lt"/>
                <a:cs typeface="Arial" panose="020B0604020202020204" pitchFamily="34" charset="0"/>
              </a:rPr>
              <a:t>I</a:t>
            </a:r>
            <a:r>
              <a:rPr lang="hr-HR" altLang="sr-Latn-RS" sz="1600" i="1" dirty="0">
                <a:latin typeface="+mn-lt"/>
                <a:cs typeface="Arial" panose="020B0604020202020204" pitchFamily="34" charset="0"/>
              </a:rPr>
              <a:t>2</a:t>
            </a:r>
            <a:r>
              <a:rPr lang="hr-HR" altLang="sr-Latn-RS" sz="3200" dirty="0">
                <a:latin typeface="+mn-lt"/>
                <a:cs typeface="Arial" panose="020B0604020202020204" pitchFamily="34" charset="0"/>
              </a:rPr>
              <a:t> u </a:t>
            </a:r>
            <a:r>
              <a:rPr lang="hr-HR" altLang="sr-Latn-RS" sz="3200" dirty="0" smtClean="0">
                <a:latin typeface="+mn-lt"/>
                <a:cs typeface="Arial" panose="020B0604020202020204" pitchFamily="34" charset="0"/>
              </a:rPr>
              <a:t>pojedinim</a:t>
            </a:r>
            <a:endParaRPr lang="hr-HR" altLang="sr-Latn-RS" sz="3200" dirty="0"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hr-HR" altLang="sr-Latn-RS" sz="3200" dirty="0">
                <a:latin typeface="+mn-lt"/>
                <a:cs typeface="Arial" panose="020B0604020202020204" pitchFamily="34" charset="0"/>
              </a:rPr>
              <a:t>granama strujnog kruga.</a:t>
            </a:r>
          </a:p>
          <a:p>
            <a:pPr algn="ctr"/>
            <a:endParaRPr lang="hr-HR" altLang="sr-Latn-RS" sz="3600" dirty="0">
              <a:latin typeface="+mn-lt"/>
            </a:endParaRPr>
          </a:p>
        </p:txBody>
      </p:sp>
      <p:pic>
        <p:nvPicPr>
          <p:cNvPr id="5125" name="Picture 2" descr="D:\Sandra - školska ppt\FIZIKA8_U\8_I_73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9063" y="2027820"/>
            <a:ext cx="2413000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05417873"/>
              </p:ext>
            </p:extLst>
          </p:nvPr>
        </p:nvGraphicFramePr>
        <p:xfrm>
          <a:off x="5982186" y="4719140"/>
          <a:ext cx="1895475" cy="644525"/>
        </p:xfrm>
        <a:graphic>
          <a:graphicData uri="http://schemas.openxmlformats.org/presentationml/2006/ole">
            <p:oleObj spid="_x0000_s3080" name="Equation" r:id="rId4" imgW="634449" imgH="215713" progId="">
              <p:embed/>
            </p:oleObj>
          </a:graphicData>
        </a:graphic>
      </p:graphicFrame>
      <p:pic>
        <p:nvPicPr>
          <p:cNvPr id="7" name="Picture 2" descr="C:\Users\Hp\Downloads\clapperboard-311792_1280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6889" y="837832"/>
            <a:ext cx="1200999" cy="12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>
            <a:off x="10746889" y="2179081"/>
            <a:ext cx="12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Pogledajte video </a:t>
            </a:r>
          </a:p>
        </p:txBody>
      </p:sp>
      <p:sp>
        <p:nvSpPr>
          <p:cNvPr id="10" name="Zvijezda s 5 krakova 9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40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ični oblačić 3"/>
          <p:cNvSpPr/>
          <p:nvPr/>
        </p:nvSpPr>
        <p:spPr>
          <a:xfrm>
            <a:off x="10698706" y="98006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" name="Akcijski gumb: Pomoć 4">
            <a:hlinkClick r:id="" action="ppaction://noaction" highlightClick="1"/>
          </p:cNvPr>
          <p:cNvSpPr/>
          <p:nvPr/>
        </p:nvSpPr>
        <p:spPr>
          <a:xfrm>
            <a:off x="11026253" y="314170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>
              <a:noFill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252925" y="775463"/>
            <a:ext cx="11558516" cy="940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Jeste li razumjeli?</a:t>
            </a:r>
            <a:endParaRPr lang="hr-HR" sz="4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1</a:t>
            </a:r>
            <a:endParaRPr lang="hr-HR" sz="3600" b="1" dirty="0">
              <a:solidFill>
                <a:srgbClr val="FCF26A"/>
              </a:solidFill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sp>
        <p:nvSpPr>
          <p:cNvPr id="8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1195119" y="1618198"/>
            <a:ext cx="10763972" cy="433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sr-Latn-RS" sz="2600" dirty="0">
                <a:latin typeface="+mn-lt"/>
                <a:cs typeface="Arial" panose="020B0604020202020204" pitchFamily="34" charset="0"/>
              </a:rPr>
              <a:t>Čime mjerimo električnu struju?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sr-Latn-RS" sz="2600" dirty="0">
                <a:latin typeface="+mn-lt"/>
                <a:cs typeface="Arial" panose="020B0604020202020204" pitchFamily="34" charset="0"/>
              </a:rPr>
              <a:t>Kako se ampermetar uključuje u strujni krug?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sr-Latn-RS" sz="2600" dirty="0">
                <a:latin typeface="+mn-lt"/>
                <a:cs typeface="Arial" panose="020B0604020202020204" pitchFamily="34" charset="0"/>
              </a:rPr>
              <a:t>Mijenja li se električna struja pri prolasku žaruljicom?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sr-Latn-RS" sz="2600" dirty="0">
                <a:latin typeface="+mn-lt"/>
                <a:cs typeface="Arial" panose="020B0604020202020204" pitchFamily="34" charset="0"/>
              </a:rPr>
              <a:t>Kolika je električna struja u strujnome krugu sa serijski </a:t>
            </a:r>
            <a:r>
              <a:rPr lang="en-US" altLang="sr-Latn-RS" sz="2600" dirty="0" err="1">
                <a:latin typeface="+mn-lt"/>
                <a:cs typeface="Arial" panose="020B0604020202020204" pitchFamily="34" charset="0"/>
              </a:rPr>
              <a:t>spojenim</a:t>
            </a:r>
            <a:r>
              <a:rPr lang="en-US" altLang="sr-Latn-RS" sz="26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600" dirty="0" err="1" smtClean="0">
                <a:latin typeface="+mn-lt"/>
                <a:cs typeface="Arial" panose="020B0604020202020204" pitchFamily="34" charset="0"/>
              </a:rPr>
              <a:t>trošilima</a:t>
            </a:r>
            <a:r>
              <a:rPr lang="en-US" altLang="sr-Latn-RS" sz="2600" dirty="0">
                <a:latin typeface="+mn-lt"/>
                <a:cs typeface="Arial" panose="020B0604020202020204" pitchFamily="34" charset="0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sr-Latn-RS" sz="2600" dirty="0">
                <a:latin typeface="+mn-lt"/>
                <a:cs typeface="Arial" panose="020B0604020202020204" pitchFamily="34" charset="0"/>
              </a:rPr>
              <a:t>Kolika je električna struja u strujnome krugu s paralelno </a:t>
            </a:r>
            <a:r>
              <a:rPr lang="en-US" altLang="sr-Latn-RS" sz="2600" dirty="0" smtClean="0">
                <a:latin typeface="+mn-lt"/>
                <a:cs typeface="Arial" panose="020B0604020202020204" pitchFamily="34" charset="0"/>
              </a:rPr>
              <a:t>spojenim</a:t>
            </a:r>
            <a:endParaRPr lang="hr-HR" altLang="sr-Latn-RS" sz="2600" dirty="0"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HR" altLang="sr-Latn-RS" sz="2600" dirty="0" smtClean="0">
                <a:latin typeface="+mn-lt"/>
                <a:cs typeface="Arial" panose="020B0604020202020204" pitchFamily="34" charset="0"/>
              </a:rPr>
              <a:t>       </a:t>
            </a:r>
            <a:r>
              <a:rPr lang="en-US" altLang="sr-Latn-RS" sz="2600" dirty="0" smtClean="0">
                <a:latin typeface="+mn-lt"/>
                <a:cs typeface="Arial" panose="020B0604020202020204" pitchFamily="34" charset="0"/>
              </a:rPr>
              <a:t>trošilima</a:t>
            </a:r>
            <a:r>
              <a:rPr lang="en-US" altLang="sr-Latn-RS" sz="2600" dirty="0">
                <a:latin typeface="+mn-lt"/>
                <a:cs typeface="Arial" panose="020B0604020202020204" pitchFamily="34" charset="0"/>
              </a:rPr>
              <a:t>?</a:t>
            </a:r>
            <a:endParaRPr lang="hr-HR" altLang="sr-Latn-RS" sz="26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7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zentacija3" id="{DABE7C06-3859-4085-A9F7-3DA94A5CA651}" vid="{1EB91ACA-D9B5-428A-AC3D-F5A39C58D1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Prezentacija3</Template>
  <TotalTime>156</TotalTime>
  <Words>245</Words>
  <Application>Microsoft Office PowerPoint</Application>
  <PresentationFormat>Custom</PresentationFormat>
  <Paragraphs>46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Tema sustava Office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sk-iloncarek</cp:lastModifiedBy>
  <cp:revision>21</cp:revision>
  <dcterms:created xsi:type="dcterms:W3CDTF">2020-09-12T17:39:48Z</dcterms:created>
  <dcterms:modified xsi:type="dcterms:W3CDTF">2020-09-29T07:58:12Z</dcterms:modified>
</cp:coreProperties>
</file>