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58" r:id="rId5"/>
    <p:sldId id="257" r:id="rId6"/>
    <p:sldId id="259" r:id="rId7"/>
    <p:sldId id="271" r:id="rId8"/>
    <p:sldId id="267" r:id="rId9"/>
    <p:sldId id="269" r:id="rId10"/>
    <p:sldId id="270" r:id="rId1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E4F141"/>
    <a:srgbClr val="FCF26A"/>
    <a:srgbClr val="E0E450"/>
    <a:srgbClr val="F4F0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slaj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a:xfrm>
            <a:off x="907869" y="6338026"/>
            <a:ext cx="2743200" cy="365125"/>
          </a:xfrm>
        </p:spPr>
        <p:txBody>
          <a:bodyPr/>
          <a:lstStyle/>
          <a:p>
            <a:fld id="{E9B40324-576C-4FE2-B24D-BA050561B8FE}" type="datetimeFigureOut">
              <a:rPr lang="hr-HR" smtClean="0"/>
              <a:pPr/>
              <a:t>29.9.2020.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FC673B2-212B-47B3-B11B-D31F08B32614}" type="slidenum">
              <a:rPr lang="hr-HR" smtClean="0"/>
              <a:pPr/>
              <a:t>‹#›</a:t>
            </a:fld>
            <a:endParaRPr lang="hr-HR"/>
          </a:p>
        </p:txBody>
      </p:sp>
      <p:sp>
        <p:nvSpPr>
          <p:cNvPr id="7" name="Pravokutnik 6"/>
          <p:cNvSpPr/>
          <p:nvPr userDrawn="1"/>
        </p:nvSpPr>
        <p:spPr>
          <a:xfrm>
            <a:off x="0" y="6355635"/>
            <a:ext cx="12192000" cy="480593"/>
          </a:xfrm>
          <a:prstGeom prst="rect">
            <a:avLst/>
          </a:prstGeom>
          <a:solidFill>
            <a:srgbClr val="F4F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Slika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530787" y="6380287"/>
            <a:ext cx="1646026" cy="431287"/>
          </a:xfrm>
          <a:prstGeom prst="rect">
            <a:avLst/>
          </a:prstGeom>
        </p:spPr>
      </p:pic>
    </p:spTree>
    <p:extLst>
      <p:ext uri="{BB962C8B-B14F-4D97-AF65-F5344CB8AC3E}">
        <p14:creationId xmlns:p14="http://schemas.microsoft.com/office/powerpoint/2010/main" xmlns="" val="70987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E9B40324-576C-4FE2-B24D-BA050561B8FE}" type="datetimeFigureOut">
              <a:rPr lang="hr-HR" smtClean="0"/>
              <a:pPr/>
              <a:t>29.9.2020.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99997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E9B40324-576C-4FE2-B24D-BA050561B8FE}" type="datetimeFigureOut">
              <a:rPr lang="hr-HR" smtClean="0"/>
              <a:pPr/>
              <a:t>29.9.2020.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313700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slaj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a:xfrm>
            <a:off x="907869" y="6338026"/>
            <a:ext cx="2743200" cy="365125"/>
          </a:xfrm>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
        <p:nvSpPr>
          <p:cNvPr id="7" name="Pravokutnik 6"/>
          <p:cNvSpPr/>
          <p:nvPr userDrawn="1"/>
        </p:nvSpPr>
        <p:spPr>
          <a:xfrm>
            <a:off x="0" y="6355635"/>
            <a:ext cx="12192000" cy="480593"/>
          </a:xfrm>
          <a:prstGeom prst="rect">
            <a:avLst/>
          </a:prstGeom>
          <a:solidFill>
            <a:srgbClr val="F4F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prstClr val="white"/>
              </a:solidFill>
            </a:endParaRPr>
          </a:p>
        </p:txBody>
      </p:sp>
      <p:pic>
        <p:nvPicPr>
          <p:cNvPr id="8" name="Slika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530787" y="6380287"/>
            <a:ext cx="1646026" cy="431287"/>
          </a:xfrm>
          <a:prstGeom prst="rect">
            <a:avLst/>
          </a:prstGeom>
        </p:spPr>
      </p:pic>
    </p:spTree>
    <p:extLst>
      <p:ext uri="{BB962C8B-B14F-4D97-AF65-F5344CB8AC3E}">
        <p14:creationId xmlns:p14="http://schemas.microsoft.com/office/powerpoint/2010/main" xmlns="" val="2526722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300626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3010370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2612305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8" name="Rezervirano mjesto podnožja 7"/>
          <p:cNvSpPr>
            <a:spLocks noGrp="1"/>
          </p:cNvSpPr>
          <p:nvPr>
            <p:ph type="ftr" sz="quarter" idx="11"/>
          </p:nvPr>
        </p:nvSpPr>
        <p:spPr/>
        <p:txBody>
          <a:bodyPr/>
          <a:lstStyle/>
          <a:p>
            <a:endParaRPr lang="hr-HR">
              <a:solidFill>
                <a:prstClr val="black">
                  <a:tint val="75000"/>
                </a:prstClr>
              </a:solidFill>
            </a:endParaRPr>
          </a:p>
        </p:txBody>
      </p:sp>
      <p:sp>
        <p:nvSpPr>
          <p:cNvPr id="9" name="Rezervirano mjesto broja slajda 8"/>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709597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4" name="Rezervirano mjesto podnožja 3"/>
          <p:cNvSpPr>
            <a:spLocks noGrp="1"/>
          </p:cNvSpPr>
          <p:nvPr>
            <p:ph type="ftr" sz="quarter" idx="11"/>
          </p:nvPr>
        </p:nvSpPr>
        <p:spPr/>
        <p:txBody>
          <a:bodyPr/>
          <a:lstStyle/>
          <a:p>
            <a:endParaRPr lang="hr-HR">
              <a:solidFill>
                <a:prstClr val="black">
                  <a:tint val="75000"/>
                </a:prstClr>
              </a:solidFill>
            </a:endParaRPr>
          </a:p>
        </p:txBody>
      </p:sp>
      <p:sp>
        <p:nvSpPr>
          <p:cNvPr id="5" name="Rezervirano mjesto broja slajda 4"/>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56455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3" name="Rezervirano mjesto podnožja 2"/>
          <p:cNvSpPr>
            <a:spLocks noGrp="1"/>
          </p:cNvSpPr>
          <p:nvPr>
            <p:ph type="ftr" sz="quarter" idx="11"/>
          </p:nvPr>
        </p:nvSpPr>
        <p:spPr/>
        <p:txBody>
          <a:bodyPr/>
          <a:lstStyle/>
          <a:p>
            <a:endParaRPr lang="hr-HR">
              <a:solidFill>
                <a:prstClr val="black">
                  <a:tint val="75000"/>
                </a:prstClr>
              </a:solidFill>
            </a:endParaRPr>
          </a:p>
        </p:txBody>
      </p:sp>
      <p:sp>
        <p:nvSpPr>
          <p:cNvPr id="4" name="Rezervirano mjesto broja slajda 3"/>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1001556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42900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E9B40324-576C-4FE2-B24D-BA050561B8FE}" type="datetimeFigureOut">
              <a:rPr lang="hr-HR" smtClean="0"/>
              <a:pPr/>
              <a:t>29.9.2020.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1264459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850453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50957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xmlns="" val="143338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E9B40324-576C-4FE2-B24D-BA050561B8FE}" type="datetimeFigureOut">
              <a:rPr lang="hr-HR" smtClean="0"/>
              <a:pPr/>
              <a:t>29.9.2020.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19486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E9B40324-576C-4FE2-B24D-BA050561B8FE}" type="datetimeFigureOut">
              <a:rPr lang="hr-HR" smtClean="0"/>
              <a:pPr/>
              <a:t>29.9.2020.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20109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E9B40324-576C-4FE2-B24D-BA050561B8FE}" type="datetimeFigureOut">
              <a:rPr lang="hr-HR" smtClean="0"/>
              <a:pPr/>
              <a:t>29.9.2020.</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184449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E9B40324-576C-4FE2-B24D-BA050561B8FE}" type="datetimeFigureOut">
              <a:rPr lang="hr-HR" smtClean="0"/>
              <a:pPr/>
              <a:t>29.9.2020.</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257910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E9B40324-576C-4FE2-B24D-BA050561B8FE}" type="datetimeFigureOut">
              <a:rPr lang="hr-HR" smtClean="0"/>
              <a:pPr/>
              <a:t>29.9.2020.</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38867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E9B40324-576C-4FE2-B24D-BA050561B8FE}" type="datetimeFigureOut">
              <a:rPr lang="hr-HR" smtClean="0"/>
              <a:pPr/>
              <a:t>29.9.2020.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93786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E9B40324-576C-4FE2-B24D-BA050561B8FE}" type="datetimeFigureOut">
              <a:rPr lang="hr-HR" smtClean="0"/>
              <a:pPr/>
              <a:t>29.9.2020.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FC673B2-212B-47B3-B11B-D31F08B32614}" type="slidenum">
              <a:rPr lang="hr-HR" smtClean="0"/>
              <a:pPr/>
              <a:t>‹#›</a:t>
            </a:fld>
            <a:endParaRPr lang="hr-HR"/>
          </a:p>
        </p:txBody>
      </p:sp>
    </p:spTree>
    <p:extLst>
      <p:ext uri="{BB962C8B-B14F-4D97-AF65-F5344CB8AC3E}">
        <p14:creationId xmlns:p14="http://schemas.microsoft.com/office/powerpoint/2010/main" xmlns="" val="178890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40324-576C-4FE2-B24D-BA050561B8FE}" type="datetimeFigureOut">
              <a:rPr lang="hr-HR" smtClean="0"/>
              <a:pPr/>
              <a:t>29.9.2020.</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673B2-212B-47B3-B11B-D31F08B32614}" type="slidenum">
              <a:rPr lang="hr-HR" smtClean="0"/>
              <a:pPr/>
              <a:t>‹#›</a:t>
            </a:fld>
            <a:endParaRPr lang="hr-HR"/>
          </a:p>
        </p:txBody>
      </p:sp>
      <p:sp>
        <p:nvSpPr>
          <p:cNvPr id="7" name="Pravokutnik 6"/>
          <p:cNvSpPr/>
          <p:nvPr userDrawn="1"/>
        </p:nvSpPr>
        <p:spPr>
          <a:xfrm>
            <a:off x="0" y="6355635"/>
            <a:ext cx="12192000" cy="480593"/>
          </a:xfrm>
          <a:prstGeom prst="rect">
            <a:avLst/>
          </a:prstGeom>
          <a:solidFill>
            <a:srgbClr val="F4F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Slika 8"/>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2192000" cy="775063"/>
          </a:xfrm>
          <a:prstGeom prst="rect">
            <a:avLst/>
          </a:prstGeom>
        </p:spPr>
      </p:pic>
      <p:pic>
        <p:nvPicPr>
          <p:cNvPr id="10" name="Slika 9"/>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10530787" y="6380287"/>
            <a:ext cx="1646026" cy="431287"/>
          </a:xfrm>
          <a:prstGeom prst="rect">
            <a:avLst/>
          </a:prstGeom>
        </p:spPr>
      </p:pic>
    </p:spTree>
    <p:extLst>
      <p:ext uri="{BB962C8B-B14F-4D97-AF65-F5344CB8AC3E}">
        <p14:creationId xmlns:p14="http://schemas.microsoft.com/office/powerpoint/2010/main" xmlns="" val="728029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40324-576C-4FE2-B24D-BA050561B8FE}" type="datetimeFigureOut">
              <a:rPr lang="hr-HR" smtClean="0">
                <a:solidFill>
                  <a:prstClr val="black">
                    <a:tint val="75000"/>
                  </a:prstClr>
                </a:solidFill>
              </a:rPr>
              <a:pPr/>
              <a:t>29.9.2020.</a:t>
            </a:fld>
            <a:endParaRPr lang="hr-HR">
              <a:solidFill>
                <a:prstClr val="black">
                  <a:tint val="75000"/>
                </a:prstClr>
              </a:solidFill>
            </a:endParaRP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solidFill>
                <a:prstClr val="black">
                  <a:tint val="75000"/>
                </a:prstClr>
              </a:solidFill>
            </a:endParaRP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673B2-212B-47B3-B11B-D31F08B32614}" type="slidenum">
              <a:rPr lang="hr-HR" smtClean="0">
                <a:solidFill>
                  <a:prstClr val="black">
                    <a:tint val="75000"/>
                  </a:prstClr>
                </a:solidFill>
              </a:rPr>
              <a:pPr/>
              <a:t>‹#›</a:t>
            </a:fld>
            <a:endParaRPr lang="hr-HR">
              <a:solidFill>
                <a:prstClr val="black">
                  <a:tint val="75000"/>
                </a:prstClr>
              </a:solidFill>
            </a:endParaRPr>
          </a:p>
        </p:txBody>
      </p:sp>
      <p:sp>
        <p:nvSpPr>
          <p:cNvPr id="7" name="Pravokutnik 6"/>
          <p:cNvSpPr/>
          <p:nvPr userDrawn="1"/>
        </p:nvSpPr>
        <p:spPr>
          <a:xfrm>
            <a:off x="0" y="6355635"/>
            <a:ext cx="12192000" cy="480593"/>
          </a:xfrm>
          <a:prstGeom prst="rect">
            <a:avLst/>
          </a:prstGeom>
          <a:solidFill>
            <a:srgbClr val="F4F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prstClr val="white"/>
              </a:solidFill>
            </a:endParaRPr>
          </a:p>
        </p:txBody>
      </p:sp>
      <p:pic>
        <p:nvPicPr>
          <p:cNvPr id="9" name="Slika 8"/>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2192000" cy="775063"/>
          </a:xfrm>
          <a:prstGeom prst="rect">
            <a:avLst/>
          </a:prstGeom>
        </p:spPr>
      </p:pic>
      <p:pic>
        <p:nvPicPr>
          <p:cNvPr id="10" name="Slika 9"/>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10530787" y="6380287"/>
            <a:ext cx="1646026" cy="431287"/>
          </a:xfrm>
          <a:prstGeom prst="rect">
            <a:avLst/>
          </a:prstGeom>
        </p:spPr>
      </p:pic>
    </p:spTree>
    <p:extLst>
      <p:ext uri="{BB962C8B-B14F-4D97-AF65-F5344CB8AC3E}">
        <p14:creationId xmlns:p14="http://schemas.microsoft.com/office/powerpoint/2010/main" xmlns="" val="1953926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sfera.hr/dodatni-digitalni-sadrzaji/66859d05-05c8-4a0c-9a4e-178dde4c42b0/assets/video/nc1_t13_elektromagnetska_indukcija.mp4"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vascak.cz/data/android/physicsatschool/templateimg.php?s=mag_indukce_accel&amp;l=hr" TargetMode="External"/><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sfera.hr/dodatni-digitalni-sadrzaji/66859d05-05c8-4a0c-9a4e-178dde4c42b0/assets/interactivity/kviz_a/index.html" TargetMode="Externa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hyperlink" Target="https://www.e-sfera.hr/dodatni-digitalni-sadrzaji/66859d05-05c8-4a0c-9a4e-178dde4c42b0/assets/interactivity/kviz_b/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88403" y="2604712"/>
            <a:ext cx="9144000" cy="1655762"/>
          </a:xfrm>
        </p:spPr>
        <p:txBody>
          <a:bodyPr>
            <a:normAutofit/>
          </a:bodyPr>
          <a:lstStyle/>
          <a:p>
            <a:r>
              <a:rPr lang="hr-HR" sz="4400" b="1" dirty="0" smtClean="0">
                <a:solidFill>
                  <a:srgbClr val="000099"/>
                </a:solidFill>
                <a:effectLst>
                  <a:outerShdw blurRad="38100" dist="38100" dir="2700000" algn="tl">
                    <a:srgbClr val="000000">
                      <a:alpha val="43137"/>
                    </a:srgbClr>
                  </a:outerShdw>
                </a:effectLst>
                <a:cs typeface="Alef" panose="00000500000000000000" pitchFamily="2" charset="-79"/>
              </a:rPr>
              <a:t>Elektromagnetska indukcija </a:t>
            </a:r>
            <a:endParaRPr lang="hr-HR" sz="4400" b="1" dirty="0">
              <a:solidFill>
                <a:srgbClr val="000099"/>
              </a:solidFill>
              <a:effectLst>
                <a:outerShdw blurRad="38100" dist="38100" dir="2700000" algn="tl">
                  <a:srgbClr val="000000">
                    <a:alpha val="43137"/>
                  </a:srgbClr>
                </a:outerShdw>
              </a:effectLst>
              <a:cs typeface="Alef" panose="00000500000000000000" pitchFamily="2" charset="-79"/>
            </a:endParaRPr>
          </a:p>
        </p:txBody>
      </p:sp>
      <p:sp>
        <p:nvSpPr>
          <p:cNvPr id="4" name="TekstniOkvir 3"/>
          <p:cNvSpPr txBox="1"/>
          <p:nvPr/>
        </p:nvSpPr>
        <p:spPr>
          <a:xfrm>
            <a:off x="8472196" y="5411755"/>
            <a:ext cx="3088433" cy="369332"/>
          </a:xfrm>
          <a:prstGeom prst="rect">
            <a:avLst/>
          </a:prstGeom>
          <a:noFill/>
        </p:spPr>
        <p:txBody>
          <a:bodyPr wrap="square" rtlCol="0">
            <a:spAutoFit/>
          </a:bodyPr>
          <a:lstStyle/>
          <a:p>
            <a:r>
              <a:rPr lang="hr-HR" dirty="0" smtClean="0">
                <a:solidFill>
                  <a:srgbClr val="000099"/>
                </a:solidFill>
                <a:effectLst>
                  <a:outerShdw blurRad="38100" dist="38100" dir="2700000" algn="tl">
                    <a:srgbClr val="000000">
                      <a:alpha val="43137"/>
                    </a:srgbClr>
                  </a:outerShdw>
                </a:effectLst>
                <a:cs typeface="Alef" panose="00000500000000000000" pitchFamily="2" charset="-79"/>
              </a:rPr>
              <a:t>ELEKTRIČNA STRUJA </a:t>
            </a:r>
            <a:endParaRPr lang="hr-HR" dirty="0">
              <a:solidFill>
                <a:srgbClr val="000099"/>
              </a:solidFill>
              <a:effectLst>
                <a:outerShdw blurRad="38100" dist="38100" dir="2700000" algn="tl">
                  <a:srgbClr val="000000">
                    <a:alpha val="43137"/>
                  </a:srgbClr>
                </a:outerShdw>
              </a:effectLst>
              <a:cs typeface="Alef" panose="00000500000000000000" pitchFamily="2" charset="-79"/>
            </a:endParaRPr>
          </a:p>
        </p:txBody>
      </p:sp>
    </p:spTree>
    <p:extLst>
      <p:ext uri="{BB962C8B-B14F-4D97-AF65-F5344CB8AC3E}">
        <p14:creationId xmlns:p14="http://schemas.microsoft.com/office/powerpoint/2010/main" xmlns="" val="290045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69920" y="1055491"/>
            <a:ext cx="10604681" cy="2074571"/>
          </a:xfrm>
        </p:spPr>
        <p:txBody>
          <a:bodyPr>
            <a:noAutofit/>
          </a:bodyPr>
          <a:lstStyle/>
          <a:p>
            <a:pPr>
              <a:lnSpc>
                <a:spcPct val="150000"/>
              </a:lnSpc>
            </a:pPr>
            <a:r>
              <a:rPr lang="hr-HR" sz="2800" dirty="0" smtClean="0">
                <a:latin typeface="+mn-lt"/>
                <a:cs typeface="Alef" panose="00000500000000000000" pitchFamily="2" charset="-79"/>
              </a:rPr>
              <a:t>Svjetiljka na vašem biciklu  noću osvjetljuje cestu. </a:t>
            </a:r>
            <a:br>
              <a:rPr lang="hr-HR" sz="2800" dirty="0" smtClean="0">
                <a:latin typeface="+mn-lt"/>
                <a:cs typeface="Alef" panose="00000500000000000000" pitchFamily="2" charset="-79"/>
              </a:rPr>
            </a:br>
            <a:r>
              <a:rPr lang="hr-HR" sz="2800" dirty="0" smtClean="0">
                <a:latin typeface="+mn-lt"/>
                <a:cs typeface="Alef" panose="00000500000000000000" pitchFamily="2" charset="-79"/>
              </a:rPr>
              <a:t>Dinamo je izvor napona </a:t>
            </a:r>
            <a:r>
              <a:rPr lang="hr-HR" sz="2800" dirty="0" smtClean="0">
                <a:latin typeface="+mn-lt"/>
                <a:cs typeface="Alef" panose="00000500000000000000" pitchFamily="2" charset="-79"/>
              </a:rPr>
              <a:t>te </a:t>
            </a:r>
            <a:r>
              <a:rPr lang="hr-HR" sz="2800" dirty="0" smtClean="0">
                <a:latin typeface="+mn-lt"/>
                <a:cs typeface="Alef" panose="00000500000000000000" pitchFamily="2" charset="-79"/>
              </a:rPr>
              <a:t>se </a:t>
            </a:r>
            <a:r>
              <a:rPr lang="hr-HR" sz="2800" dirty="0" smtClean="0">
                <a:latin typeface="+mn-lt"/>
                <a:cs typeface="Alef" panose="00000500000000000000" pitchFamily="2" charset="-79"/>
              </a:rPr>
              <a:t>nalazi </a:t>
            </a:r>
            <a:r>
              <a:rPr lang="hr-HR" sz="2800" dirty="0" smtClean="0">
                <a:latin typeface="+mn-lt"/>
                <a:cs typeface="Alef" panose="00000500000000000000" pitchFamily="2" charset="-79"/>
              </a:rPr>
              <a:t>uz prvi kotač koji ga pokreće kad se </a:t>
            </a:r>
            <a:r>
              <a:rPr lang="hr-HR" sz="2800" dirty="0" smtClean="0">
                <a:latin typeface="+mn-lt"/>
                <a:cs typeface="Alef" panose="00000500000000000000" pitchFamily="2" charset="-79"/>
              </a:rPr>
              <a:t>dinamo prisloni </a:t>
            </a:r>
            <a:r>
              <a:rPr lang="hr-HR" sz="2800" dirty="0" smtClean="0">
                <a:latin typeface="+mn-lt"/>
                <a:cs typeface="Alef" panose="00000500000000000000" pitchFamily="2" charset="-79"/>
              </a:rPr>
              <a:t>uz </a:t>
            </a:r>
            <a:r>
              <a:rPr lang="hr-HR" sz="2800" dirty="0" smtClean="0">
                <a:latin typeface="+mn-lt"/>
                <a:cs typeface="Alef" panose="00000500000000000000" pitchFamily="2" charset="-79"/>
              </a:rPr>
              <a:t>kotač</a:t>
            </a:r>
            <a:r>
              <a:rPr lang="hr-HR" sz="2800" dirty="0" smtClean="0">
                <a:latin typeface="+mn-lt"/>
                <a:cs typeface="Alef" panose="00000500000000000000" pitchFamily="2" charset="-79"/>
              </a:rPr>
              <a:t>.</a:t>
            </a:r>
            <a:br>
              <a:rPr lang="hr-HR" sz="2800" dirty="0" smtClean="0">
                <a:latin typeface="+mn-lt"/>
                <a:cs typeface="Alef" panose="00000500000000000000" pitchFamily="2" charset="-79"/>
              </a:rPr>
            </a:br>
            <a:r>
              <a:rPr lang="hr-HR" sz="2800" dirty="0" smtClean="0">
                <a:latin typeface="+mn-lt"/>
                <a:cs typeface="Alef" panose="00000500000000000000" pitchFamily="2" charset="-79"/>
              </a:rPr>
              <a:t>Kako nastaje napon na njegovim priključnicama? </a:t>
            </a:r>
            <a:r>
              <a:rPr lang="hr-HR" sz="4000" dirty="0" smtClean="0">
                <a:latin typeface="+mn-lt"/>
                <a:cs typeface="Alef" panose="00000500000000000000" pitchFamily="2" charset="-79"/>
              </a:rPr>
              <a:t> </a:t>
            </a:r>
            <a:endParaRPr lang="hr-HR" sz="4000" dirty="0">
              <a:latin typeface="+mn-lt"/>
              <a:cs typeface="Alef" panose="00000500000000000000" pitchFamily="2" charset="-79"/>
            </a:endParaRPr>
          </a:p>
        </p:txBody>
      </p:sp>
      <p:sp>
        <p:nvSpPr>
          <p:cNvPr id="4" name="Zvijezda s 5 krakova 3"/>
          <p:cNvSpPr/>
          <p:nvPr/>
        </p:nvSpPr>
        <p:spPr>
          <a:xfrm>
            <a:off x="167951" y="7037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smtClean="0">
                <a:solidFill>
                  <a:srgbClr val="FCF26A"/>
                </a:solidFill>
                <a:latin typeface="Alef" panose="00000500000000000000" pitchFamily="2" charset="-79"/>
                <a:cs typeface="Alef" panose="00000500000000000000" pitchFamily="2" charset="-79"/>
              </a:rPr>
              <a:t>1</a:t>
            </a:r>
            <a:endParaRPr lang="hr-HR" sz="3600" b="1" dirty="0">
              <a:solidFill>
                <a:srgbClr val="FCF26A"/>
              </a:solidFill>
              <a:latin typeface="Alef" panose="00000500000000000000" pitchFamily="2" charset="-79"/>
              <a:cs typeface="Alef" panose="00000500000000000000" pitchFamily="2" charset="-79"/>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94352" y="3709351"/>
            <a:ext cx="3759249" cy="2218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8459" y="3708220"/>
            <a:ext cx="2707664" cy="2219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2908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18666" y="1160998"/>
            <a:ext cx="10672663" cy="546504"/>
          </a:xfrm>
        </p:spPr>
        <p:txBody>
          <a:bodyPr>
            <a:noAutofit/>
          </a:bodyPr>
          <a:lstStyle/>
          <a:p>
            <a:r>
              <a:rPr lang="hr-HR" sz="2800" dirty="0" smtClean="0">
                <a:latin typeface="Alef" panose="00000500000000000000" pitchFamily="2" charset="-79"/>
                <a:cs typeface="Alef" panose="00000500000000000000" pitchFamily="2" charset="-79"/>
              </a:rPr>
              <a:t> </a:t>
            </a:r>
            <a:br>
              <a:rPr lang="hr-HR" sz="2800" dirty="0" smtClean="0">
                <a:latin typeface="Alef" panose="00000500000000000000" pitchFamily="2" charset="-79"/>
                <a:cs typeface="Alef" panose="00000500000000000000" pitchFamily="2" charset="-79"/>
              </a:rPr>
            </a:br>
            <a:r>
              <a:rPr lang="hr-HR" sz="2400" dirty="0" smtClean="0">
                <a:latin typeface="Alef" panose="00000500000000000000" pitchFamily="2" charset="-79"/>
                <a:cs typeface="Alef" panose="00000500000000000000" pitchFamily="2" charset="-79"/>
              </a:rPr>
              <a:t/>
            </a:r>
            <a:br>
              <a:rPr lang="hr-HR" sz="2400" dirty="0" smtClean="0">
                <a:latin typeface="Alef" panose="00000500000000000000" pitchFamily="2" charset="-79"/>
                <a:cs typeface="Alef" panose="00000500000000000000" pitchFamily="2" charset="-79"/>
              </a:rPr>
            </a:br>
            <a:endParaRPr lang="hr-HR" sz="2400" dirty="0">
              <a:latin typeface="Alef" panose="00000500000000000000" pitchFamily="2" charset="-79"/>
              <a:cs typeface="Alef" panose="00000500000000000000" pitchFamily="2" charset="-79"/>
            </a:endParaRPr>
          </a:p>
        </p:txBody>
      </p:sp>
      <p:sp>
        <p:nvSpPr>
          <p:cNvPr id="8" name="Zvijezda s 5 krakova 7"/>
          <p:cNvSpPr/>
          <p:nvPr/>
        </p:nvSpPr>
        <p:spPr>
          <a:xfrm>
            <a:off x="167951" y="7037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smtClean="0">
                <a:solidFill>
                  <a:srgbClr val="FCF26A"/>
                </a:solidFill>
                <a:latin typeface="Alef" panose="00000500000000000000" pitchFamily="2" charset="-79"/>
                <a:cs typeface="Alef" panose="00000500000000000000" pitchFamily="2" charset="-79"/>
              </a:rPr>
              <a:t>1</a:t>
            </a:r>
            <a:endParaRPr lang="hr-HR" sz="3600" b="1" dirty="0">
              <a:solidFill>
                <a:srgbClr val="FCF26A"/>
              </a:solidFill>
              <a:latin typeface="Alef" panose="00000500000000000000" pitchFamily="2" charset="-79"/>
              <a:cs typeface="Alef" panose="00000500000000000000" pitchFamily="2" charset="-79"/>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79737" y="2219384"/>
            <a:ext cx="2895851" cy="241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Pravokutnik 8"/>
          <p:cNvSpPr/>
          <p:nvPr/>
        </p:nvSpPr>
        <p:spPr>
          <a:xfrm>
            <a:off x="1538816" y="1104128"/>
            <a:ext cx="7522509" cy="584775"/>
          </a:xfrm>
          <a:prstGeom prst="rect">
            <a:avLst/>
          </a:prstGeom>
        </p:spPr>
        <p:txBody>
          <a:bodyPr wrap="none">
            <a:spAutoFit/>
          </a:bodyPr>
          <a:lstStyle/>
          <a:p>
            <a:r>
              <a:rPr lang="en-US" sz="2800" dirty="0">
                <a:cs typeface="Arial" charset="0"/>
              </a:rPr>
              <a:t>Može li magnetsko </a:t>
            </a:r>
            <a:r>
              <a:rPr lang="en-US" sz="3200" dirty="0">
                <a:cs typeface="Arial" charset="0"/>
              </a:rPr>
              <a:t>polje</a:t>
            </a:r>
            <a:r>
              <a:rPr lang="en-US" sz="2800" dirty="0">
                <a:cs typeface="Arial" charset="0"/>
              </a:rPr>
              <a:t> stvoriti električni napon</a:t>
            </a:r>
            <a:r>
              <a:rPr lang="hr-HR" sz="2800" dirty="0">
                <a:cs typeface="Arial" charset="0"/>
              </a:rPr>
              <a:t>?</a:t>
            </a:r>
            <a:endParaRPr lang="en-US" sz="2800" dirty="0">
              <a:cs typeface="Arial" charset="0"/>
            </a:endParaRPr>
          </a:p>
        </p:txBody>
      </p:sp>
      <p:pic>
        <p:nvPicPr>
          <p:cNvPr id="1028" name="Picture 4">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09873" y="1365738"/>
            <a:ext cx="1054100" cy="1122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kstniOkvir 14"/>
          <p:cNvSpPr txBox="1"/>
          <p:nvPr/>
        </p:nvSpPr>
        <p:spPr>
          <a:xfrm>
            <a:off x="10598150" y="2488100"/>
            <a:ext cx="1230434" cy="646331"/>
          </a:xfrm>
          <a:prstGeom prst="rect">
            <a:avLst/>
          </a:prstGeom>
          <a:noFill/>
        </p:spPr>
        <p:txBody>
          <a:bodyPr wrap="square" rtlCol="0">
            <a:spAutoFit/>
          </a:bodyPr>
          <a:lstStyle/>
          <a:p>
            <a:pPr algn="ctr"/>
            <a:r>
              <a:rPr lang="hr-HR" dirty="0" smtClean="0"/>
              <a:t>Pogledajte video</a:t>
            </a:r>
            <a:endParaRPr lang="hr-HR" dirty="0"/>
          </a:p>
        </p:txBody>
      </p:sp>
      <p:sp>
        <p:nvSpPr>
          <p:cNvPr id="10" name="TekstniOkvir 9"/>
          <p:cNvSpPr txBox="1"/>
          <p:nvPr/>
        </p:nvSpPr>
        <p:spPr>
          <a:xfrm>
            <a:off x="1981200" y="5287108"/>
            <a:ext cx="7807569" cy="461665"/>
          </a:xfrm>
          <a:prstGeom prst="rect">
            <a:avLst/>
          </a:prstGeom>
          <a:noFill/>
        </p:spPr>
        <p:txBody>
          <a:bodyPr wrap="square" rtlCol="0">
            <a:spAutoFit/>
          </a:bodyPr>
          <a:lstStyle/>
          <a:p>
            <a:pPr algn="ctr"/>
            <a:r>
              <a:rPr lang="hr-HR" sz="2400" dirty="0" smtClean="0"/>
              <a:t>Odgovor na ovo pitanje potražite u videu.  </a:t>
            </a:r>
            <a:endParaRPr lang="hr-HR" sz="2400"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7334" y="2584572"/>
            <a:ext cx="2019300" cy="187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8825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vijezda s 5 krakova 3"/>
          <p:cNvSpPr/>
          <p:nvPr/>
        </p:nvSpPr>
        <p:spPr>
          <a:xfrm>
            <a:off x="167951" y="7037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smtClean="0">
                <a:solidFill>
                  <a:srgbClr val="FCF26A"/>
                </a:solidFill>
                <a:latin typeface="Alef" panose="00000500000000000000" pitchFamily="2" charset="-79"/>
                <a:cs typeface="Alef" panose="00000500000000000000" pitchFamily="2" charset="-79"/>
              </a:rPr>
              <a:t>1</a:t>
            </a:r>
            <a:endParaRPr lang="hr-HR" sz="3600" b="1" dirty="0">
              <a:solidFill>
                <a:srgbClr val="FCF26A"/>
              </a:solidFill>
              <a:latin typeface="Alef" panose="00000500000000000000" pitchFamily="2" charset="-79"/>
              <a:cs typeface="Alef" panose="00000500000000000000" pitchFamily="2" charset="-79"/>
            </a:endParaRPr>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3320" y="2348355"/>
            <a:ext cx="2895851" cy="241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7451" y="1762718"/>
            <a:ext cx="933209" cy="819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kstniOkvir 5"/>
          <p:cNvSpPr txBox="1"/>
          <p:nvPr/>
        </p:nvSpPr>
        <p:spPr>
          <a:xfrm>
            <a:off x="6108939" y="2000292"/>
            <a:ext cx="4904435" cy="400110"/>
          </a:xfrm>
          <a:prstGeom prst="rect">
            <a:avLst/>
          </a:prstGeom>
          <a:noFill/>
        </p:spPr>
        <p:txBody>
          <a:bodyPr wrap="square" rtlCol="0">
            <a:spAutoFit/>
          </a:bodyPr>
          <a:lstStyle/>
          <a:p>
            <a:r>
              <a:rPr lang="hr-HR" sz="2000" dirty="0" smtClean="0"/>
              <a:t>Magnet miruje iznad zavojnice – nema struje </a:t>
            </a:r>
            <a:endParaRPr lang="hr-HR" sz="2000" dirty="0"/>
          </a:p>
        </p:txBody>
      </p:sp>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4047" y="2871764"/>
            <a:ext cx="933209" cy="788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kstniOkvir 6"/>
          <p:cNvSpPr txBox="1"/>
          <p:nvPr/>
        </p:nvSpPr>
        <p:spPr>
          <a:xfrm>
            <a:off x="6122133" y="3061382"/>
            <a:ext cx="4551276" cy="400110"/>
          </a:xfrm>
          <a:prstGeom prst="rect">
            <a:avLst/>
          </a:prstGeom>
          <a:noFill/>
        </p:spPr>
        <p:txBody>
          <a:bodyPr wrap="square" rtlCol="0">
            <a:spAutoFit/>
          </a:bodyPr>
          <a:lstStyle/>
          <a:p>
            <a:r>
              <a:rPr lang="hr-HR" sz="2000" dirty="0" smtClean="0"/>
              <a:t>Magnet se spušta u zavojnicu – struja teče </a:t>
            </a:r>
            <a:endParaRPr lang="hr-HR" sz="2000" dirty="0"/>
          </a:p>
        </p:txBody>
      </p:sp>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3913" y="3902395"/>
            <a:ext cx="979863" cy="860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1495" y="5056557"/>
            <a:ext cx="1161356" cy="799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kstniOkvir 8"/>
          <p:cNvSpPr txBox="1"/>
          <p:nvPr/>
        </p:nvSpPr>
        <p:spPr>
          <a:xfrm>
            <a:off x="6203053" y="4211791"/>
            <a:ext cx="5045423" cy="400110"/>
          </a:xfrm>
          <a:prstGeom prst="rect">
            <a:avLst/>
          </a:prstGeom>
          <a:noFill/>
        </p:spPr>
        <p:txBody>
          <a:bodyPr wrap="square" rtlCol="0">
            <a:spAutoFit/>
          </a:bodyPr>
          <a:lstStyle/>
          <a:p>
            <a:r>
              <a:rPr lang="hr-HR" sz="2000" dirty="0" smtClean="0"/>
              <a:t>Magnet miruje unutar zavojnice – nema struje </a:t>
            </a:r>
            <a:endParaRPr lang="hr-HR" sz="2000" dirty="0"/>
          </a:p>
        </p:txBody>
      </p:sp>
      <p:sp>
        <p:nvSpPr>
          <p:cNvPr id="11" name="TekstniOkvir 10"/>
          <p:cNvSpPr txBox="1"/>
          <p:nvPr/>
        </p:nvSpPr>
        <p:spPr>
          <a:xfrm>
            <a:off x="6252517" y="5321010"/>
            <a:ext cx="5148454" cy="400110"/>
          </a:xfrm>
          <a:prstGeom prst="rect">
            <a:avLst/>
          </a:prstGeom>
          <a:noFill/>
        </p:spPr>
        <p:txBody>
          <a:bodyPr wrap="square" rtlCol="0">
            <a:spAutoFit/>
          </a:bodyPr>
          <a:lstStyle/>
          <a:p>
            <a:r>
              <a:rPr lang="hr-HR" sz="2000" dirty="0" smtClean="0"/>
              <a:t>Magnet izvlačimo iz zavojnice – struja teče </a:t>
            </a:r>
            <a:endParaRPr lang="hr-HR" sz="2000" dirty="0"/>
          </a:p>
        </p:txBody>
      </p:sp>
      <p:pic>
        <p:nvPicPr>
          <p:cNvPr id="5129" name="Picture 9" descr="C:\Users\Hp\Downloads\erlenmeyer-309612_1280.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086871" y="913812"/>
            <a:ext cx="858861" cy="98419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kstniOkvir 11"/>
          <p:cNvSpPr txBox="1"/>
          <p:nvPr/>
        </p:nvSpPr>
        <p:spPr>
          <a:xfrm>
            <a:off x="11013375" y="2000292"/>
            <a:ext cx="1005855" cy="523220"/>
          </a:xfrm>
          <a:prstGeom prst="rect">
            <a:avLst/>
          </a:prstGeom>
          <a:noFill/>
        </p:spPr>
        <p:txBody>
          <a:bodyPr wrap="square" rtlCol="0">
            <a:spAutoFit/>
          </a:bodyPr>
          <a:lstStyle/>
          <a:p>
            <a:pPr algn="ctr"/>
            <a:r>
              <a:rPr lang="hr-HR" sz="1400" dirty="0" smtClean="0"/>
              <a:t>Virtualno istraži </a:t>
            </a:r>
            <a:endParaRPr lang="hr-HR" sz="1400" dirty="0"/>
          </a:p>
        </p:txBody>
      </p:sp>
    </p:spTree>
    <p:extLst>
      <p:ext uri="{BB962C8B-B14F-4D97-AF65-F5344CB8AC3E}">
        <p14:creationId xmlns:p14="http://schemas.microsoft.com/office/powerpoint/2010/main" xmlns="" val="3443622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75015" y="963553"/>
            <a:ext cx="9255369" cy="853524"/>
          </a:xfrm>
        </p:spPr>
        <p:txBody>
          <a:bodyPr/>
          <a:lstStyle/>
          <a:p>
            <a:r>
              <a:rPr lang="hr-HR" sz="4000" dirty="0" smtClean="0">
                <a:solidFill>
                  <a:srgbClr val="000099"/>
                </a:solidFill>
                <a:effectLst>
                  <a:outerShdw blurRad="38100" dist="38100" dir="2700000" algn="tl">
                    <a:srgbClr val="000000">
                      <a:alpha val="43137"/>
                    </a:srgbClr>
                  </a:outerShdw>
                </a:effectLst>
                <a:latin typeface="+mn-lt"/>
              </a:rPr>
              <a:t>Elektromagnetska indukcija </a:t>
            </a:r>
            <a:r>
              <a:rPr lang="hr-HR" dirty="0" smtClean="0"/>
              <a:t>	</a:t>
            </a:r>
            <a:endParaRPr lang="hr-HR" dirty="0"/>
          </a:p>
        </p:txBody>
      </p:sp>
      <p:sp>
        <p:nvSpPr>
          <p:cNvPr id="3" name="Rezervirano mjesto sadržaja 2"/>
          <p:cNvSpPr>
            <a:spLocks noGrp="1"/>
          </p:cNvSpPr>
          <p:nvPr>
            <p:ph idx="1"/>
          </p:nvPr>
        </p:nvSpPr>
        <p:spPr>
          <a:xfrm>
            <a:off x="1175015" y="1983347"/>
            <a:ext cx="10349926" cy="1566842"/>
          </a:xfrm>
        </p:spPr>
        <p:txBody>
          <a:bodyPr>
            <a:normAutofit/>
          </a:bodyPr>
          <a:lstStyle/>
          <a:p>
            <a:pPr marL="0" indent="0">
              <a:lnSpc>
                <a:spcPct val="150000"/>
              </a:lnSpc>
              <a:buNone/>
            </a:pPr>
            <a:r>
              <a:rPr lang="hr-HR" dirty="0" smtClean="0"/>
              <a:t>Pojavu nastajanja induciranog napona pri međusobnom gibanju zavojnice i magneta nazivamo </a:t>
            </a:r>
            <a:r>
              <a:rPr lang="hr-HR" dirty="0" smtClean="0"/>
              <a:t>elektromagnetska indukcija</a:t>
            </a:r>
            <a:r>
              <a:rPr lang="hr-HR" dirty="0" smtClean="0"/>
              <a:t>. </a:t>
            </a:r>
            <a:endParaRPr lang="hr-HR" dirty="0"/>
          </a:p>
        </p:txBody>
      </p:sp>
      <p:sp>
        <p:nvSpPr>
          <p:cNvPr id="5" name="TekstniOkvir 4"/>
          <p:cNvSpPr txBox="1"/>
          <p:nvPr/>
        </p:nvSpPr>
        <p:spPr>
          <a:xfrm>
            <a:off x="5710335" y="3853543"/>
            <a:ext cx="184731" cy="369332"/>
          </a:xfrm>
          <a:prstGeom prst="rect">
            <a:avLst/>
          </a:prstGeom>
          <a:noFill/>
        </p:spPr>
        <p:txBody>
          <a:bodyPr wrap="none" rtlCol="0">
            <a:spAutoFit/>
          </a:bodyPr>
          <a:lstStyle/>
          <a:p>
            <a:endParaRPr lang="hr-HR" dirty="0"/>
          </a:p>
        </p:txBody>
      </p:sp>
      <p:sp>
        <p:nvSpPr>
          <p:cNvPr id="11" name="Zvijezda s 5 krakova 10"/>
          <p:cNvSpPr/>
          <p:nvPr/>
        </p:nvSpPr>
        <p:spPr>
          <a:xfrm>
            <a:off x="167951" y="7037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smtClean="0">
                <a:solidFill>
                  <a:srgbClr val="FCF26A"/>
                </a:solidFill>
                <a:latin typeface="Alef" panose="00000500000000000000" pitchFamily="2" charset="-79"/>
                <a:cs typeface="Alef" panose="00000500000000000000" pitchFamily="2" charset="-79"/>
              </a:rPr>
              <a:t>1</a:t>
            </a:r>
            <a:endParaRPr lang="hr-HR" sz="3600" b="1" dirty="0">
              <a:solidFill>
                <a:srgbClr val="FCF26A"/>
              </a:solidFill>
              <a:latin typeface="Alef" panose="00000500000000000000" pitchFamily="2" charset="-79"/>
              <a:cs typeface="Alef" panose="00000500000000000000" pitchFamily="2" charset="-79"/>
            </a:endParaRPr>
          </a:p>
        </p:txBody>
      </p:sp>
      <p:sp>
        <p:nvSpPr>
          <p:cNvPr id="12" name="TekstniOkvir 11"/>
          <p:cNvSpPr txBox="1"/>
          <p:nvPr/>
        </p:nvSpPr>
        <p:spPr>
          <a:xfrm>
            <a:off x="2872154" y="1817077"/>
            <a:ext cx="184731" cy="369332"/>
          </a:xfrm>
          <a:prstGeom prst="rect">
            <a:avLst/>
          </a:prstGeom>
          <a:noFill/>
        </p:spPr>
        <p:txBody>
          <a:bodyPr wrap="none" rtlCol="0">
            <a:spAutoFit/>
          </a:bodyPr>
          <a:lstStyle/>
          <a:p>
            <a:endParaRPr lang="hr-HR" dirty="0"/>
          </a:p>
        </p:txBody>
      </p:sp>
      <p:sp>
        <p:nvSpPr>
          <p:cNvPr id="4" name="TekstniOkvir 3"/>
          <p:cNvSpPr txBox="1"/>
          <p:nvPr/>
        </p:nvSpPr>
        <p:spPr>
          <a:xfrm>
            <a:off x="1275008" y="3550189"/>
            <a:ext cx="9155376" cy="1964512"/>
          </a:xfrm>
          <a:prstGeom prst="rect">
            <a:avLst/>
          </a:prstGeom>
          <a:noFill/>
        </p:spPr>
        <p:txBody>
          <a:bodyPr wrap="square" rtlCol="0">
            <a:spAutoFit/>
          </a:bodyPr>
          <a:lstStyle/>
          <a:p>
            <a:pPr>
              <a:lnSpc>
                <a:spcPct val="150000"/>
              </a:lnSpc>
            </a:pPr>
            <a:r>
              <a:rPr lang="hr-HR" altLang="sr-Latn-RS" sz="2800" dirty="0">
                <a:solidFill>
                  <a:srgbClr val="000099"/>
                </a:solidFill>
                <a:cs typeface="Arial" panose="020B0604020202020204" pitchFamily="34" charset="0"/>
              </a:rPr>
              <a:t>Inducirana struja </a:t>
            </a:r>
            <a:r>
              <a:rPr lang="hr-HR" altLang="sr-Latn-RS" sz="2800" dirty="0" smtClean="0">
                <a:cs typeface="Arial" panose="020B0604020202020204" pitchFamily="34" charset="0"/>
              </a:rPr>
              <a:t>- struja </a:t>
            </a:r>
            <a:r>
              <a:rPr lang="hr-HR" altLang="sr-Latn-RS" sz="2800" dirty="0">
                <a:cs typeface="Arial" panose="020B0604020202020204" pitchFamily="34" charset="0"/>
              </a:rPr>
              <a:t>koja poteče krugom zbog induciranog napona.</a:t>
            </a:r>
          </a:p>
          <a:p>
            <a:pPr>
              <a:lnSpc>
                <a:spcPct val="150000"/>
              </a:lnSpc>
              <a:buSzPct val="70000"/>
            </a:pPr>
            <a:r>
              <a:rPr lang="hr-HR" altLang="sr-Latn-RS" sz="2800" dirty="0">
                <a:cs typeface="Arial" panose="020B0604020202020204" pitchFamily="34" charset="0"/>
              </a:rPr>
              <a:t>Smjer inducirane struje se mijenja – </a:t>
            </a:r>
            <a:r>
              <a:rPr lang="hr-HR" altLang="sr-Latn-RS" sz="2800" b="1" dirty="0">
                <a:cs typeface="Arial" panose="020B0604020202020204" pitchFamily="34" charset="0"/>
              </a:rPr>
              <a:t>izmjenična struja</a:t>
            </a:r>
            <a:endParaRPr lang="hr-HR" sz="2800" dirty="0"/>
          </a:p>
        </p:txBody>
      </p:sp>
    </p:spTree>
    <p:extLst>
      <p:ext uri="{BB962C8B-B14F-4D97-AF65-F5344CB8AC3E}">
        <p14:creationId xmlns:p14="http://schemas.microsoft.com/office/powerpoint/2010/main" xmlns="" val="815138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1375893" y="735181"/>
            <a:ext cx="426616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hr-HR" altLang="sr-Latn-RS" sz="4000" dirty="0">
                <a:solidFill>
                  <a:srgbClr val="000099"/>
                </a:solidFill>
                <a:effectLst>
                  <a:outerShdw blurRad="38100" dist="38100" dir="2700000" algn="tl">
                    <a:srgbClr val="000000">
                      <a:alpha val="43137"/>
                    </a:srgbClr>
                  </a:outerShdw>
                </a:effectLst>
                <a:latin typeface="+mn-lt"/>
                <a:cs typeface="Arial" panose="020B0604020202020204" pitchFamily="34" charset="0"/>
              </a:rPr>
              <a:t>Električni generator</a:t>
            </a:r>
            <a:endParaRPr lang="en-US" altLang="sr-Latn-RS" sz="4000" dirty="0">
              <a:solidFill>
                <a:srgbClr val="000099"/>
              </a:solidFill>
              <a:effectLst>
                <a:outerShdw blurRad="38100" dist="38100" dir="2700000" algn="tl">
                  <a:srgbClr val="000000">
                    <a:alpha val="43137"/>
                  </a:srgbClr>
                </a:outerShdw>
              </a:effectLst>
              <a:latin typeface="+mn-lt"/>
              <a:cs typeface="Arial" panose="020B0604020202020204" pitchFamily="34" charset="0"/>
            </a:endParaRPr>
          </a:p>
        </p:txBody>
      </p:sp>
      <p:sp>
        <p:nvSpPr>
          <p:cNvPr id="17410" name="TextBox 2"/>
          <p:cNvSpPr txBox="1">
            <a:spLocks noChangeArrowheads="1"/>
          </p:cNvSpPr>
          <p:nvPr/>
        </p:nvSpPr>
        <p:spPr bwMode="auto">
          <a:xfrm>
            <a:off x="1375893" y="1443067"/>
            <a:ext cx="775725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hr-HR" altLang="sr-Latn-RS" sz="2400" dirty="0" smtClean="0">
                <a:latin typeface="Arial" panose="020B0604020202020204" pitchFamily="34" charset="0"/>
                <a:cs typeface="Arial" panose="020B0604020202020204" pitchFamily="34" charset="0"/>
              </a:rPr>
              <a:t>Električni generator</a:t>
            </a:r>
          </a:p>
          <a:p>
            <a:pPr marL="342900" indent="-342900">
              <a:lnSpc>
                <a:spcPct val="150000"/>
              </a:lnSpc>
              <a:buSzPct val="70000"/>
              <a:buFont typeface="Wingdings" panose="05000000000000000000" pitchFamily="2" charset="2"/>
              <a:buChar char="§"/>
            </a:pPr>
            <a:r>
              <a:rPr lang="hr-HR" altLang="sr-Latn-RS" sz="2400" dirty="0" smtClean="0">
                <a:latin typeface="Arial" panose="020B0604020202020204" pitchFamily="34" charset="0"/>
                <a:cs typeface="Arial" panose="020B0604020202020204" pitchFamily="34" charset="0"/>
              </a:rPr>
              <a:t> </a:t>
            </a:r>
            <a:r>
              <a:rPr lang="hr-HR" altLang="sr-Latn-RS" sz="2400" dirty="0">
                <a:latin typeface="Arial" panose="020B0604020202020204" pitchFamily="34" charset="0"/>
                <a:cs typeface="Arial" panose="020B0604020202020204" pitchFamily="34" charset="0"/>
              </a:rPr>
              <a:t>radi na načelu </a:t>
            </a:r>
            <a:r>
              <a:rPr lang="hr-HR" altLang="sr-Latn-RS" sz="2400" dirty="0" smtClean="0">
                <a:latin typeface="Arial" panose="020B0604020202020204" pitchFamily="34" charset="0"/>
                <a:cs typeface="Arial" panose="020B0604020202020204" pitchFamily="34" charset="0"/>
              </a:rPr>
              <a:t>elektromagnetske </a:t>
            </a:r>
            <a:r>
              <a:rPr lang="hr-HR" altLang="sr-Latn-RS" sz="2400" dirty="0">
                <a:latin typeface="Arial" panose="020B0604020202020204" pitchFamily="34" charset="0"/>
                <a:cs typeface="Arial" panose="020B0604020202020204" pitchFamily="34" charset="0"/>
              </a:rPr>
              <a:t>indukcije</a:t>
            </a:r>
            <a:endParaRPr lang="en-US" altLang="sr-Latn-RS" sz="2400" dirty="0">
              <a:latin typeface="Arial" panose="020B0604020202020204" pitchFamily="34" charset="0"/>
              <a:cs typeface="Arial" panose="020B0604020202020204" pitchFamily="34" charset="0"/>
            </a:endParaRPr>
          </a:p>
          <a:p>
            <a:pPr marL="342900" indent="-342900">
              <a:lnSpc>
                <a:spcPct val="150000"/>
              </a:lnSpc>
              <a:buSzPct val="70000"/>
              <a:buFont typeface="Wingdings" panose="05000000000000000000" pitchFamily="2" charset="2"/>
              <a:buChar char="§"/>
            </a:pPr>
            <a:r>
              <a:rPr lang="en-US" altLang="sr-Latn-RS" sz="2400" dirty="0" smtClean="0">
                <a:latin typeface="Arial" panose="020B0604020202020204" pitchFamily="34" charset="0"/>
                <a:cs typeface="Arial" panose="020B0604020202020204" pitchFamily="34" charset="0"/>
              </a:rPr>
              <a:t> </a:t>
            </a:r>
            <a:r>
              <a:rPr lang="hr-HR" altLang="sr-Latn-RS" sz="2400" dirty="0" smtClean="0">
                <a:latin typeface="Arial" panose="020B0604020202020204" pitchFamily="34" charset="0"/>
                <a:cs typeface="Arial" panose="020B0604020202020204" pitchFamily="34" charset="0"/>
              </a:rPr>
              <a:t>u</a:t>
            </a:r>
            <a:r>
              <a:rPr lang="en-US" altLang="sr-Latn-RS" sz="2400" dirty="0" smtClean="0">
                <a:latin typeface="Arial" panose="020B0604020202020204" pitchFamily="34" charset="0"/>
                <a:cs typeface="Arial" panose="020B0604020202020204" pitchFamily="34" charset="0"/>
              </a:rPr>
              <a:t> </a:t>
            </a:r>
            <a:r>
              <a:rPr lang="en-US" altLang="sr-Latn-RS" sz="2400" dirty="0" err="1" smtClean="0">
                <a:latin typeface="Arial" panose="020B0604020202020204" pitchFamily="34" charset="0"/>
                <a:cs typeface="Arial" panose="020B0604020202020204" pitchFamily="34" charset="0"/>
              </a:rPr>
              <a:t>elektranama</a:t>
            </a:r>
            <a:r>
              <a:rPr lang="en-US" altLang="sr-Latn-RS" sz="2400" dirty="0" smtClean="0">
                <a:latin typeface="Arial" panose="020B0604020202020204" pitchFamily="34" charset="0"/>
                <a:cs typeface="Arial" panose="020B0604020202020204" pitchFamily="34" charset="0"/>
              </a:rPr>
              <a:t> </a:t>
            </a:r>
            <a:r>
              <a:rPr lang="en-US" altLang="sr-Latn-RS" sz="2400" dirty="0" err="1" smtClean="0">
                <a:latin typeface="Arial" panose="020B0604020202020204" pitchFamily="34" charset="0"/>
                <a:cs typeface="Arial" panose="020B0604020202020204" pitchFamily="34" charset="0"/>
              </a:rPr>
              <a:t>proizvodi</a:t>
            </a:r>
            <a:r>
              <a:rPr lang="en-US" altLang="sr-Latn-RS" sz="2400" dirty="0" smtClean="0">
                <a:latin typeface="Arial" panose="020B0604020202020204" pitchFamily="34" charset="0"/>
                <a:cs typeface="Arial" panose="020B0604020202020204" pitchFamily="34" charset="0"/>
              </a:rPr>
              <a:t> </a:t>
            </a:r>
            <a:r>
              <a:rPr lang="en-US" altLang="sr-Latn-RS" sz="2400" dirty="0" err="1" smtClean="0">
                <a:latin typeface="Arial" panose="020B0604020202020204" pitchFamily="34" charset="0"/>
                <a:cs typeface="Arial" panose="020B0604020202020204" pitchFamily="34" charset="0"/>
              </a:rPr>
              <a:t>izmjeničnu</a:t>
            </a:r>
            <a:r>
              <a:rPr lang="en-US" altLang="sr-Latn-RS" sz="2400" dirty="0" smtClean="0">
                <a:latin typeface="Arial" panose="020B0604020202020204" pitchFamily="34" charset="0"/>
                <a:cs typeface="Arial" panose="020B0604020202020204" pitchFamily="34" charset="0"/>
              </a:rPr>
              <a:t> </a:t>
            </a:r>
            <a:r>
              <a:rPr lang="en-US" altLang="sr-Latn-RS" sz="2400" dirty="0" err="1" smtClean="0">
                <a:latin typeface="Arial" panose="020B0604020202020204" pitchFamily="34" charset="0"/>
                <a:cs typeface="Arial" panose="020B0604020202020204" pitchFamily="34" charset="0"/>
              </a:rPr>
              <a:t>električnu</a:t>
            </a:r>
            <a:r>
              <a:rPr lang="en-US" altLang="sr-Latn-RS" sz="2400" dirty="0" smtClean="0">
                <a:latin typeface="Arial" panose="020B0604020202020204" pitchFamily="34" charset="0"/>
                <a:cs typeface="Arial" panose="020B0604020202020204" pitchFamily="34" charset="0"/>
              </a:rPr>
              <a:t> </a:t>
            </a:r>
            <a:r>
              <a:rPr lang="en-US" altLang="sr-Latn-RS" sz="2400" dirty="0" err="1" smtClean="0">
                <a:latin typeface="Arial" panose="020B0604020202020204" pitchFamily="34" charset="0"/>
                <a:cs typeface="Arial" panose="020B0604020202020204" pitchFamily="34" charset="0"/>
              </a:rPr>
              <a:t>struju</a:t>
            </a:r>
            <a:r>
              <a:rPr lang="hr-HR" altLang="sr-Latn-RS" sz="2400" dirty="0" smtClean="0">
                <a:latin typeface="Arial" panose="020B0604020202020204" pitchFamily="34" charset="0"/>
                <a:cs typeface="Arial" panose="020B0604020202020204" pitchFamily="34" charset="0"/>
              </a:rPr>
              <a:t>.</a:t>
            </a:r>
          </a:p>
          <a:p>
            <a:pPr marL="342900" indent="-342900">
              <a:lnSpc>
                <a:spcPct val="150000"/>
              </a:lnSpc>
              <a:buSzPct val="70000"/>
              <a:buFont typeface="Wingdings" panose="05000000000000000000" pitchFamily="2" charset="2"/>
              <a:buChar char="§"/>
            </a:pPr>
            <a:endParaRPr lang="en-US" altLang="sr-Latn-RS" sz="2400" dirty="0"/>
          </a:p>
        </p:txBody>
      </p:sp>
      <p:pic>
        <p:nvPicPr>
          <p:cNvPr id="17411" name="Picture 5" descr="fg.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5361" y="3405390"/>
            <a:ext cx="4076700" cy="28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TextBox 10"/>
          <p:cNvSpPr txBox="1">
            <a:spLocks noChangeArrowheads="1"/>
          </p:cNvSpPr>
          <p:nvPr/>
        </p:nvSpPr>
        <p:spPr bwMode="auto">
          <a:xfrm>
            <a:off x="6848341" y="3836304"/>
            <a:ext cx="3834704"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hr-HR" altLang="sr-Latn-RS" sz="2400" dirty="0">
                <a:latin typeface="Arial" panose="020B0604020202020204" pitchFamily="34" charset="0"/>
                <a:cs typeface="Arial" panose="020B0604020202020204" pitchFamily="34" charset="0"/>
              </a:rPr>
              <a:t>Električni generator:</a:t>
            </a:r>
          </a:p>
          <a:p>
            <a:pPr marL="342900" indent="-342900">
              <a:lnSpc>
                <a:spcPct val="150000"/>
              </a:lnSpc>
              <a:buSzPct val="70000"/>
              <a:buFont typeface="Wingdings" panose="05000000000000000000" pitchFamily="2" charset="2"/>
              <a:buChar char="§"/>
            </a:pPr>
            <a:r>
              <a:rPr lang="hr-HR" altLang="sr-Latn-RS" sz="2400" dirty="0" smtClean="0">
                <a:latin typeface="Arial" panose="020B0604020202020204" pitchFamily="34" charset="0"/>
                <a:cs typeface="Arial" panose="020B0604020202020204" pitchFamily="34" charset="0"/>
              </a:rPr>
              <a:t> Rotor (zavojnica)</a:t>
            </a:r>
          </a:p>
          <a:p>
            <a:pPr marL="342900" indent="-342900">
              <a:lnSpc>
                <a:spcPct val="150000"/>
              </a:lnSpc>
              <a:buSzPct val="70000"/>
              <a:buFont typeface="Wingdings" panose="05000000000000000000" pitchFamily="2" charset="2"/>
              <a:buChar char="§"/>
            </a:pPr>
            <a:r>
              <a:rPr lang="hr-HR" altLang="sr-Latn-RS" sz="2400" dirty="0" smtClean="0">
                <a:latin typeface="Arial" panose="020B0604020202020204" pitchFamily="34" charset="0"/>
                <a:cs typeface="Arial" panose="020B0604020202020204" pitchFamily="34" charset="0"/>
              </a:rPr>
              <a:t> </a:t>
            </a:r>
            <a:r>
              <a:rPr lang="hr-HR" altLang="sr-Latn-RS" sz="2400" dirty="0">
                <a:latin typeface="Arial" panose="020B0604020202020204" pitchFamily="34" charset="0"/>
                <a:cs typeface="Arial" panose="020B0604020202020204" pitchFamily="34" charset="0"/>
              </a:rPr>
              <a:t>Stator (magnetno polje)</a:t>
            </a:r>
          </a:p>
        </p:txBody>
      </p:sp>
      <p:sp>
        <p:nvSpPr>
          <p:cNvPr id="6" name="Zvijezda s 5 krakova 5"/>
          <p:cNvSpPr/>
          <p:nvPr/>
        </p:nvSpPr>
        <p:spPr>
          <a:xfrm>
            <a:off x="167951" y="7037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smtClean="0">
                <a:solidFill>
                  <a:srgbClr val="FCF26A"/>
                </a:solidFill>
                <a:latin typeface="Alef" panose="00000500000000000000" pitchFamily="2" charset="-79"/>
                <a:cs typeface="Alef" panose="00000500000000000000" pitchFamily="2" charset="-79"/>
              </a:rPr>
              <a:t>1</a:t>
            </a:r>
            <a:endParaRPr lang="hr-HR" sz="3600" b="1" dirty="0">
              <a:solidFill>
                <a:srgbClr val="FCF26A"/>
              </a:solidFill>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xmlns="" val="115657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vijezda s 5 krakova 3"/>
          <p:cNvSpPr/>
          <p:nvPr/>
        </p:nvSpPr>
        <p:spPr>
          <a:xfrm>
            <a:off x="167951" y="7037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smtClean="0">
                <a:solidFill>
                  <a:srgbClr val="FCF26A"/>
                </a:solidFill>
                <a:latin typeface="Alef" panose="00000500000000000000" pitchFamily="2" charset="-79"/>
                <a:cs typeface="Alef" panose="00000500000000000000" pitchFamily="2" charset="-79"/>
              </a:rPr>
              <a:t>1</a:t>
            </a:r>
            <a:endParaRPr lang="hr-HR" sz="3600" b="1" dirty="0">
              <a:solidFill>
                <a:srgbClr val="FCF26A"/>
              </a:solidFill>
              <a:latin typeface="Alef" panose="00000500000000000000" pitchFamily="2" charset="-79"/>
              <a:cs typeface="Alef" panose="00000500000000000000" pitchFamily="2" charset="-79"/>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2452" y="4231965"/>
            <a:ext cx="4069198" cy="1893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04848" y="3783041"/>
            <a:ext cx="1816415" cy="2342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7864461" y="5395153"/>
            <a:ext cx="1998663"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hr-HR" altLang="sr-Latn-RS" sz="1400" i="1" dirty="0"/>
              <a:t>Nikola Tesla – izumitelj</a:t>
            </a:r>
          </a:p>
          <a:p>
            <a:r>
              <a:rPr lang="hr-HR" altLang="sr-Latn-RS" sz="1400" i="1" dirty="0"/>
              <a:t>generatora izmjenične </a:t>
            </a:r>
          </a:p>
          <a:p>
            <a:r>
              <a:rPr lang="hr-HR" altLang="sr-Latn-RS" sz="1400" i="1" dirty="0"/>
              <a:t>struje.</a:t>
            </a:r>
          </a:p>
        </p:txBody>
      </p:sp>
      <p:pic>
        <p:nvPicPr>
          <p:cNvPr id="6" name="Slika 5"/>
          <p:cNvPicPr>
            <a:picLocks noChangeAspect="1"/>
          </p:cNvPicPr>
          <p:nvPr/>
        </p:nvPicPr>
        <p:blipFill>
          <a:blip r:embed="rId4" cstate="print"/>
          <a:stretch>
            <a:fillRect/>
          </a:stretch>
        </p:blipFill>
        <p:spPr>
          <a:xfrm>
            <a:off x="1558344" y="1094166"/>
            <a:ext cx="3992451" cy="2157270"/>
          </a:xfrm>
          <a:prstGeom prst="rect">
            <a:avLst/>
          </a:prstGeom>
        </p:spPr>
      </p:pic>
      <p:sp>
        <p:nvSpPr>
          <p:cNvPr id="7" name="TekstniOkvir 6"/>
          <p:cNvSpPr txBox="1"/>
          <p:nvPr/>
        </p:nvSpPr>
        <p:spPr>
          <a:xfrm>
            <a:off x="1390919" y="3647190"/>
            <a:ext cx="3580327" cy="584775"/>
          </a:xfrm>
          <a:prstGeom prst="rect">
            <a:avLst/>
          </a:prstGeom>
          <a:noFill/>
        </p:spPr>
        <p:txBody>
          <a:bodyPr wrap="square" rtlCol="0">
            <a:spAutoFit/>
          </a:bodyPr>
          <a:lstStyle/>
          <a:p>
            <a:pPr algn="ctr"/>
            <a:r>
              <a:rPr lang="hr-HR" sz="1600" dirty="0"/>
              <a:t>U hidroelektrani kinetička energija vode </a:t>
            </a:r>
          </a:p>
          <a:p>
            <a:pPr algn="ctr"/>
            <a:r>
              <a:rPr lang="pl-PL" sz="1600" dirty="0"/>
              <a:t>vrti zavojnicu u magnetskom </a:t>
            </a:r>
            <a:r>
              <a:rPr lang="pl-PL" sz="1600" dirty="0" smtClean="0"/>
              <a:t>polju.</a:t>
            </a:r>
            <a:endParaRPr lang="hr-HR" sz="1600" dirty="0"/>
          </a:p>
        </p:txBody>
      </p:sp>
      <p:pic>
        <p:nvPicPr>
          <p:cNvPr id="9" name="Slika 8"/>
          <p:cNvPicPr>
            <a:picLocks noChangeAspect="1"/>
          </p:cNvPicPr>
          <p:nvPr/>
        </p:nvPicPr>
        <p:blipFill>
          <a:blip r:embed="rId5" cstate="print"/>
          <a:stretch>
            <a:fillRect/>
          </a:stretch>
        </p:blipFill>
        <p:spPr>
          <a:xfrm>
            <a:off x="7521263" y="1081443"/>
            <a:ext cx="4005329" cy="2169993"/>
          </a:xfrm>
          <a:prstGeom prst="rect">
            <a:avLst/>
          </a:prstGeom>
        </p:spPr>
      </p:pic>
      <p:sp>
        <p:nvSpPr>
          <p:cNvPr id="10" name="TekstniOkvir 9"/>
          <p:cNvSpPr txBox="1"/>
          <p:nvPr/>
        </p:nvSpPr>
        <p:spPr>
          <a:xfrm>
            <a:off x="7770256" y="3415192"/>
            <a:ext cx="3564557" cy="830997"/>
          </a:xfrm>
          <a:prstGeom prst="rect">
            <a:avLst/>
          </a:prstGeom>
          <a:noFill/>
        </p:spPr>
        <p:txBody>
          <a:bodyPr wrap="square" rtlCol="0">
            <a:spAutoFit/>
          </a:bodyPr>
          <a:lstStyle/>
          <a:p>
            <a:pPr algn="ctr"/>
            <a:r>
              <a:rPr lang="hr-HR" sz="1600" dirty="0"/>
              <a:t>U </a:t>
            </a:r>
            <a:r>
              <a:rPr lang="hr-HR" sz="1600" dirty="0" err="1"/>
              <a:t>vjetroelektranama</a:t>
            </a:r>
            <a:r>
              <a:rPr lang="hr-HR" sz="1600" dirty="0"/>
              <a:t> kinetička energija vjetra u električnom generatoru pretvara se u električnu energiju </a:t>
            </a:r>
          </a:p>
        </p:txBody>
      </p:sp>
    </p:spTree>
    <p:extLst>
      <p:ext uri="{BB962C8B-B14F-4D97-AF65-F5344CB8AC3E}">
        <p14:creationId xmlns:p14="http://schemas.microsoft.com/office/powerpoint/2010/main" xmlns="" val="262329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ični oblačić 3"/>
          <p:cNvSpPr/>
          <p:nvPr/>
        </p:nvSpPr>
        <p:spPr>
          <a:xfrm>
            <a:off x="10698706" y="98006"/>
            <a:ext cx="1427327" cy="940061"/>
          </a:xfrm>
          <a:prstGeom prst="cloudCallou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
        <p:nvSpPr>
          <p:cNvPr id="5" name="Akcijski gumb: Pomoć 4">
            <a:hlinkClick r:id="" action="ppaction://noaction" highlightClick="1"/>
          </p:cNvPr>
          <p:cNvSpPr/>
          <p:nvPr/>
        </p:nvSpPr>
        <p:spPr>
          <a:xfrm>
            <a:off x="11026253" y="314170"/>
            <a:ext cx="655094" cy="507732"/>
          </a:xfrm>
          <a:prstGeom prst="actionButtonHelp">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noFill/>
            </a:endParaRPr>
          </a:p>
        </p:txBody>
      </p:sp>
      <p:sp>
        <p:nvSpPr>
          <p:cNvPr id="6" name="Naslov 1"/>
          <p:cNvSpPr txBox="1">
            <a:spLocks/>
          </p:cNvSpPr>
          <p:nvPr/>
        </p:nvSpPr>
        <p:spPr>
          <a:xfrm>
            <a:off x="1392072" y="802951"/>
            <a:ext cx="11558516" cy="940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4000" b="1" dirty="0" smtClean="0">
                <a:effectLst>
                  <a:outerShdw blurRad="38100" dist="38100" dir="2700000" algn="tl">
                    <a:srgbClr val="000000">
                      <a:alpha val="43137"/>
                    </a:srgbClr>
                  </a:outerShdw>
                </a:effectLst>
                <a:latin typeface="+mn-lt"/>
                <a:cs typeface="Alef" panose="00000500000000000000" pitchFamily="2" charset="-79"/>
              </a:rPr>
              <a:t>Jeste li razumjeli?</a:t>
            </a:r>
            <a:endParaRPr lang="hr-HR" sz="4000" b="1" dirty="0">
              <a:effectLst>
                <a:outerShdw blurRad="38100" dist="38100" dir="2700000" algn="tl">
                  <a:srgbClr val="000000">
                    <a:alpha val="43137"/>
                  </a:srgbClr>
                </a:outerShdw>
              </a:effectLst>
              <a:latin typeface="+mn-lt"/>
              <a:cs typeface="Alef" panose="00000500000000000000" pitchFamily="2" charset="-79"/>
            </a:endParaRPr>
          </a:p>
        </p:txBody>
      </p:sp>
      <p:sp>
        <p:nvSpPr>
          <p:cNvPr id="7" name="Zvijezda s 5 krakova 6"/>
          <p:cNvSpPr/>
          <p:nvPr/>
        </p:nvSpPr>
        <p:spPr>
          <a:xfrm>
            <a:off x="167951" y="7037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smtClean="0">
                <a:solidFill>
                  <a:srgbClr val="FCF26A"/>
                </a:solidFill>
                <a:latin typeface="Alef" panose="00000500000000000000" pitchFamily="2" charset="-79"/>
                <a:cs typeface="Alef" panose="00000500000000000000" pitchFamily="2" charset="-79"/>
              </a:rPr>
              <a:t>1</a:t>
            </a:r>
            <a:endParaRPr lang="hr-HR" sz="3600" b="1" dirty="0">
              <a:solidFill>
                <a:srgbClr val="FCF26A"/>
              </a:solidFill>
              <a:latin typeface="Alef" panose="00000500000000000000" pitchFamily="2" charset="-79"/>
              <a:cs typeface="Alef" panose="00000500000000000000" pitchFamily="2" charset="-79"/>
            </a:endParaRPr>
          </a:p>
        </p:txBody>
      </p:sp>
      <p:sp>
        <p:nvSpPr>
          <p:cNvPr id="10" name="Rezervirano mjesto sadržaja 9"/>
          <p:cNvSpPr>
            <a:spLocks noGrp="1"/>
          </p:cNvSpPr>
          <p:nvPr>
            <p:ph idx="1"/>
          </p:nvPr>
        </p:nvSpPr>
        <p:spPr/>
        <p:txBody>
          <a:bodyPr>
            <a:normAutofit/>
          </a:bodyPr>
          <a:lstStyle/>
          <a:p>
            <a:pPr marL="514350" indent="-514350">
              <a:lnSpc>
                <a:spcPct val="150000"/>
              </a:lnSpc>
              <a:buFont typeface="+mj-lt"/>
              <a:buAutoNum type="arabicPeriod"/>
            </a:pPr>
            <a:r>
              <a:rPr lang="en-US" sz="3200" dirty="0" err="1">
                <a:cs typeface="Arial" charset="0"/>
              </a:rPr>
              <a:t>Što</a:t>
            </a:r>
            <a:r>
              <a:rPr lang="en-US" sz="3200" dirty="0">
                <a:cs typeface="Arial" charset="0"/>
              </a:rPr>
              <a:t> se </a:t>
            </a:r>
            <a:r>
              <a:rPr lang="en-US" sz="3200" dirty="0" err="1">
                <a:cs typeface="Arial" charset="0"/>
              </a:rPr>
              <a:t>događa</a:t>
            </a:r>
            <a:r>
              <a:rPr lang="en-US" sz="3200" dirty="0">
                <a:cs typeface="Arial" charset="0"/>
              </a:rPr>
              <a:t> </a:t>
            </a:r>
            <a:r>
              <a:rPr lang="en-US" sz="3200" dirty="0" err="1">
                <a:cs typeface="Arial" charset="0"/>
              </a:rPr>
              <a:t>pri</a:t>
            </a:r>
            <a:r>
              <a:rPr lang="en-US" sz="3200" dirty="0">
                <a:cs typeface="Arial" charset="0"/>
              </a:rPr>
              <a:t> </a:t>
            </a:r>
            <a:r>
              <a:rPr lang="en-US" sz="3200" dirty="0" err="1">
                <a:cs typeface="Arial" charset="0"/>
              </a:rPr>
              <a:t>međusobnom</a:t>
            </a:r>
            <a:r>
              <a:rPr lang="en-US" sz="3200" dirty="0">
                <a:cs typeface="Arial" charset="0"/>
              </a:rPr>
              <a:t> </a:t>
            </a:r>
            <a:r>
              <a:rPr lang="en-US" sz="3200" dirty="0" err="1">
                <a:cs typeface="Arial" charset="0"/>
              </a:rPr>
              <a:t>gibanju</a:t>
            </a:r>
            <a:r>
              <a:rPr lang="en-US" sz="3200" dirty="0">
                <a:cs typeface="Arial" charset="0"/>
              </a:rPr>
              <a:t> </a:t>
            </a:r>
            <a:r>
              <a:rPr lang="en-US" sz="3200" dirty="0" err="1">
                <a:cs typeface="Arial" charset="0"/>
              </a:rPr>
              <a:t>zavojnice</a:t>
            </a:r>
            <a:r>
              <a:rPr lang="en-US" sz="3200" dirty="0">
                <a:cs typeface="Arial" charset="0"/>
              </a:rPr>
              <a:t> i </a:t>
            </a:r>
            <a:r>
              <a:rPr lang="en-US" sz="3200" dirty="0" err="1">
                <a:cs typeface="Arial" charset="0"/>
              </a:rPr>
              <a:t>magneta</a:t>
            </a:r>
            <a:r>
              <a:rPr lang="en-US" sz="3200" dirty="0">
                <a:cs typeface="Arial" charset="0"/>
              </a:rPr>
              <a:t>?</a:t>
            </a:r>
          </a:p>
          <a:p>
            <a:pPr marL="514350" indent="-514350">
              <a:lnSpc>
                <a:spcPct val="150000"/>
              </a:lnSpc>
              <a:buFont typeface="+mj-lt"/>
              <a:buAutoNum type="arabicPeriod"/>
            </a:pPr>
            <a:r>
              <a:rPr lang="en-US" sz="3200" dirty="0" err="1">
                <a:cs typeface="Arial" charset="0"/>
              </a:rPr>
              <a:t>Što</a:t>
            </a:r>
            <a:r>
              <a:rPr lang="en-US" sz="3200" dirty="0">
                <a:cs typeface="Arial" charset="0"/>
              </a:rPr>
              <a:t> je </a:t>
            </a:r>
            <a:r>
              <a:rPr lang="en-US" sz="3200" dirty="0" err="1">
                <a:cs typeface="Arial" charset="0"/>
              </a:rPr>
              <a:t>elektromagnetska</a:t>
            </a:r>
            <a:r>
              <a:rPr lang="en-US" sz="3200" dirty="0">
                <a:cs typeface="Arial" charset="0"/>
              </a:rPr>
              <a:t> </a:t>
            </a:r>
            <a:r>
              <a:rPr lang="en-US" sz="3200" dirty="0" err="1">
                <a:cs typeface="Arial" charset="0"/>
              </a:rPr>
              <a:t>indukcija</a:t>
            </a:r>
            <a:r>
              <a:rPr lang="en-US" sz="3200" dirty="0">
                <a:cs typeface="Arial" charset="0"/>
              </a:rPr>
              <a:t>?</a:t>
            </a:r>
          </a:p>
          <a:p>
            <a:pPr marL="514350" indent="-514350">
              <a:lnSpc>
                <a:spcPct val="150000"/>
              </a:lnSpc>
              <a:buFont typeface="+mj-lt"/>
              <a:buAutoNum type="arabicPeriod"/>
            </a:pPr>
            <a:r>
              <a:rPr lang="en-US" sz="3200" dirty="0" err="1">
                <a:cs typeface="Arial" charset="0"/>
              </a:rPr>
              <a:t>Kako</a:t>
            </a:r>
            <a:r>
              <a:rPr lang="en-US" sz="3200" dirty="0">
                <a:cs typeface="Arial" charset="0"/>
              </a:rPr>
              <a:t> </a:t>
            </a:r>
            <a:r>
              <a:rPr lang="en-US" sz="3200" dirty="0" err="1">
                <a:cs typeface="Arial" charset="0"/>
              </a:rPr>
              <a:t>radi</a:t>
            </a:r>
            <a:r>
              <a:rPr lang="en-US" sz="3200" dirty="0">
                <a:cs typeface="Arial" charset="0"/>
              </a:rPr>
              <a:t> električni generator?</a:t>
            </a:r>
          </a:p>
          <a:p>
            <a:pPr marL="514350" indent="-514350">
              <a:lnSpc>
                <a:spcPct val="150000"/>
              </a:lnSpc>
              <a:buFont typeface="+mj-lt"/>
              <a:buAutoNum type="arabicPeriod"/>
            </a:pPr>
            <a:r>
              <a:rPr lang="en-US" sz="3200" dirty="0" err="1">
                <a:cs typeface="Arial" charset="0"/>
              </a:rPr>
              <a:t>Opiši</a:t>
            </a:r>
            <a:r>
              <a:rPr lang="en-US" sz="3200" dirty="0">
                <a:cs typeface="Arial" charset="0"/>
              </a:rPr>
              <a:t> </a:t>
            </a:r>
            <a:r>
              <a:rPr lang="en-US" sz="3200" dirty="0" err="1">
                <a:cs typeface="Arial" charset="0"/>
              </a:rPr>
              <a:t>pretvorbu</a:t>
            </a:r>
            <a:r>
              <a:rPr lang="en-US" sz="3200" dirty="0">
                <a:cs typeface="Arial" charset="0"/>
              </a:rPr>
              <a:t> </a:t>
            </a:r>
            <a:r>
              <a:rPr lang="en-US" sz="3200" dirty="0" err="1">
                <a:cs typeface="Arial" charset="0"/>
              </a:rPr>
              <a:t>energije</a:t>
            </a:r>
            <a:r>
              <a:rPr lang="en-US" sz="3200" dirty="0">
                <a:cs typeface="Arial" charset="0"/>
              </a:rPr>
              <a:t> u </a:t>
            </a:r>
            <a:r>
              <a:rPr lang="en-US" sz="3200" dirty="0" err="1">
                <a:cs typeface="Arial" charset="0"/>
              </a:rPr>
              <a:t>električnome</a:t>
            </a:r>
            <a:r>
              <a:rPr lang="en-US" sz="3200" dirty="0">
                <a:cs typeface="Arial" charset="0"/>
              </a:rPr>
              <a:t> </a:t>
            </a:r>
            <a:r>
              <a:rPr lang="en-US" sz="3200" dirty="0" err="1">
                <a:cs typeface="Arial" charset="0"/>
              </a:rPr>
              <a:t>generatoru</a:t>
            </a:r>
            <a:r>
              <a:rPr lang="en-US" sz="3200" dirty="0">
                <a:cs typeface="Arial" charset="0"/>
              </a:rPr>
              <a:t>.</a:t>
            </a:r>
            <a:endParaRPr lang="hr-HR" sz="3200" dirty="0">
              <a:cs typeface="Arial" charset="0"/>
            </a:endParaRPr>
          </a:p>
          <a:p>
            <a:endParaRPr lang="hr-HR"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xmlns="" val="707775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a:t>
            </a:r>
            <a:endParaRPr lang="hr-HR" dirty="0"/>
          </a:p>
        </p:txBody>
      </p:sp>
      <p:sp>
        <p:nvSpPr>
          <p:cNvPr id="3" name="Rezervirano mjesto sadržaja 2"/>
          <p:cNvSpPr>
            <a:spLocks noGrp="1"/>
          </p:cNvSpPr>
          <p:nvPr>
            <p:ph idx="1"/>
          </p:nvPr>
        </p:nvSpPr>
        <p:spPr>
          <a:xfrm>
            <a:off x="1082351" y="1040836"/>
            <a:ext cx="10515600" cy="1154723"/>
          </a:xfrm>
        </p:spPr>
        <p:txBody>
          <a:bodyPr/>
          <a:lstStyle/>
          <a:p>
            <a:pPr marL="0" lvl="0" indent="0">
              <a:lnSpc>
                <a:spcPct val="150000"/>
              </a:lnSpc>
              <a:buNone/>
            </a:pPr>
            <a:r>
              <a:rPr lang="hr-HR" sz="3200" dirty="0">
                <a:solidFill>
                  <a:srgbClr val="000099"/>
                </a:solidFill>
                <a:effectLst>
                  <a:outerShdw blurRad="38100" dist="38100" dir="2700000" algn="tl">
                    <a:srgbClr val="000000">
                      <a:alpha val="43137"/>
                    </a:srgbClr>
                  </a:outerShdw>
                </a:effectLst>
                <a:latin typeface="Calibri" pitchFamily="34" charset="0"/>
              </a:rPr>
              <a:t>Klikom na sličicu pristupi kvizu kojim ćeš provjeriti znanje.</a:t>
            </a:r>
          </a:p>
          <a:p>
            <a:endParaRPr lang="hr-HR" dirty="0"/>
          </a:p>
        </p:txBody>
      </p:sp>
      <p:sp>
        <p:nvSpPr>
          <p:cNvPr id="4" name="Zvijezda s 5 krakova 6"/>
          <p:cNvSpPr/>
          <p:nvPr/>
        </p:nvSpPr>
        <p:spPr>
          <a:xfrm>
            <a:off x="167951" y="7037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smtClean="0">
                <a:solidFill>
                  <a:srgbClr val="FCF26A"/>
                </a:solidFill>
                <a:latin typeface="Alef" panose="00000500000000000000" pitchFamily="2" charset="-79"/>
                <a:cs typeface="Alef" panose="00000500000000000000" pitchFamily="2" charset="-79"/>
              </a:rPr>
              <a:t>1</a:t>
            </a:r>
            <a:endParaRPr lang="hr-HR" sz="3600" b="1" dirty="0">
              <a:solidFill>
                <a:srgbClr val="FCF26A"/>
              </a:solidFill>
              <a:latin typeface="Alef" panose="00000500000000000000" pitchFamily="2" charset="-79"/>
              <a:cs typeface="Alef" panose="00000500000000000000" pitchFamily="2" charset="-79"/>
            </a:endParaRPr>
          </a:p>
        </p:txBody>
      </p:sp>
      <p:pic>
        <p:nvPicPr>
          <p:cNvPr id="7173" name="Picture 5" descr="List, Icon, Symbol, Paper, Sign, Flat">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8296" y="2421915"/>
            <a:ext cx="3238500" cy="32385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kstniOkvir 4"/>
          <p:cNvSpPr txBox="1"/>
          <p:nvPr/>
        </p:nvSpPr>
        <p:spPr>
          <a:xfrm>
            <a:off x="3148488" y="2910226"/>
            <a:ext cx="1277816" cy="369332"/>
          </a:xfrm>
          <a:prstGeom prst="rect">
            <a:avLst/>
          </a:prstGeom>
          <a:noFill/>
        </p:spPr>
        <p:txBody>
          <a:bodyPr wrap="square" rtlCol="0">
            <a:spAutoFit/>
          </a:bodyPr>
          <a:lstStyle/>
          <a:p>
            <a:pPr algn="ctr"/>
            <a:r>
              <a:rPr lang="hr-HR" b="1" dirty="0" smtClean="0">
                <a:solidFill>
                  <a:srgbClr val="000099"/>
                </a:solidFill>
                <a:latin typeface="Consolas" pitchFamily="49" charset="0"/>
                <a:cs typeface="Consolas" pitchFamily="49" charset="0"/>
              </a:rPr>
              <a:t>Kviz A </a:t>
            </a:r>
            <a:endParaRPr lang="hr-HR" b="1" dirty="0">
              <a:solidFill>
                <a:srgbClr val="000099"/>
              </a:solidFill>
              <a:latin typeface="Consolas" pitchFamily="49" charset="0"/>
              <a:cs typeface="Consolas" pitchFamily="49" charset="0"/>
            </a:endParaRPr>
          </a:p>
        </p:txBody>
      </p:sp>
      <p:pic>
        <p:nvPicPr>
          <p:cNvPr id="7174" name="Picture 6">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9837" y="2421915"/>
            <a:ext cx="3236913" cy="324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kstniOkvir 9"/>
          <p:cNvSpPr txBox="1"/>
          <p:nvPr/>
        </p:nvSpPr>
        <p:spPr>
          <a:xfrm>
            <a:off x="7239842" y="2921949"/>
            <a:ext cx="1277816" cy="369332"/>
          </a:xfrm>
          <a:prstGeom prst="rect">
            <a:avLst/>
          </a:prstGeom>
          <a:noFill/>
        </p:spPr>
        <p:txBody>
          <a:bodyPr wrap="square" rtlCol="0">
            <a:spAutoFit/>
          </a:bodyPr>
          <a:lstStyle/>
          <a:p>
            <a:pPr algn="ctr"/>
            <a:r>
              <a:rPr lang="hr-HR" b="1" dirty="0" smtClean="0">
                <a:solidFill>
                  <a:srgbClr val="000099"/>
                </a:solidFill>
                <a:latin typeface="Consolas" pitchFamily="49" charset="0"/>
                <a:cs typeface="Consolas" pitchFamily="49" charset="0"/>
              </a:rPr>
              <a:t>Kviz B </a:t>
            </a:r>
            <a:endParaRPr lang="hr-HR" b="1" dirty="0">
              <a:solidFill>
                <a:srgbClr val="000099"/>
              </a:solidFill>
              <a:latin typeface="Consolas" pitchFamily="49" charset="0"/>
              <a:cs typeface="Consolas" pitchFamily="49" charset="0"/>
            </a:endParaRPr>
          </a:p>
        </p:txBody>
      </p:sp>
      <p:sp>
        <p:nvSpPr>
          <p:cNvPr id="11" name="Obični oblačić 10"/>
          <p:cNvSpPr/>
          <p:nvPr/>
        </p:nvSpPr>
        <p:spPr>
          <a:xfrm>
            <a:off x="10494329" y="510707"/>
            <a:ext cx="1427327" cy="940061"/>
          </a:xfrm>
          <a:prstGeom prst="cloudCallou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solidFill>
                <a:prstClr val="black"/>
              </a:solidFill>
            </a:endParaRPr>
          </a:p>
        </p:txBody>
      </p:sp>
      <p:sp>
        <p:nvSpPr>
          <p:cNvPr id="12" name="Akcijski gumb: Pomoć 11">
            <a:hlinkClick r:id="" action="ppaction://noaction" highlightClick="1"/>
          </p:cNvPr>
          <p:cNvSpPr/>
          <p:nvPr/>
        </p:nvSpPr>
        <p:spPr>
          <a:xfrm>
            <a:off x="10791792" y="726871"/>
            <a:ext cx="655094" cy="507732"/>
          </a:xfrm>
          <a:prstGeom prst="actionButtonHelp">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noFill/>
            </a:endParaRPr>
          </a:p>
        </p:txBody>
      </p:sp>
    </p:spTree>
    <p:extLst>
      <p:ext uri="{BB962C8B-B14F-4D97-AF65-F5344CB8AC3E}">
        <p14:creationId xmlns:p14="http://schemas.microsoft.com/office/powerpoint/2010/main" xmlns="" val="1580902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zentacija3" id="{DABE7C06-3859-4085-A9F7-3DA94A5CA651}" vid="{1EB91ACA-D9B5-428A-AC3D-F5A39C58D14D}"/>
    </a:ext>
  </a:extLst>
</a:theme>
</file>

<file path=ppt/theme/theme2.xml><?xml version="1.0" encoding="utf-8"?>
<a:theme xmlns:a="http://schemas.openxmlformats.org/drawingml/2006/main" name="1_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zentacija3" id="{DABE7C06-3859-4085-A9F7-3DA94A5CA651}" vid="{1EB91ACA-D9B5-428A-AC3D-F5A39C58D14D}"/>
    </a:ext>
  </a:extLst>
</a:theme>
</file>

<file path=docProps/app.xml><?xml version="1.0" encoding="utf-8"?>
<Properties xmlns="http://schemas.openxmlformats.org/officeDocument/2006/extended-properties" xmlns:vt="http://schemas.openxmlformats.org/officeDocument/2006/docPropsVTypes">
  <Template>Prezentacija3</Template>
  <TotalTime>422</TotalTime>
  <Words>215</Words>
  <Application>Microsoft Office PowerPoint</Application>
  <PresentationFormat>Custom</PresentationFormat>
  <Paragraphs>46</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Tema sustava Office</vt:lpstr>
      <vt:lpstr>1_Tema sustava Office</vt:lpstr>
      <vt:lpstr>Slide 1</vt:lpstr>
      <vt:lpstr>Svjetiljka na vašem biciklu  noću osvjetljuje cestu.  Dinamo je izvor napona te se nalazi uz prvi kotač koji ga pokreće kad se dinamo prisloni uz kotač. Kako nastaje napon na njegovim priključnicama?  </vt:lpstr>
      <vt:lpstr>   </vt:lpstr>
      <vt:lpstr>Slide 4</vt:lpstr>
      <vt:lpstr>Elektromagnetska indukcija  </vt:lpstr>
      <vt:lpstr>Slide 6</vt:lpstr>
      <vt:lpstr>Slide 7</vt:lpstr>
      <vt:lpstr>Slide 8</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Korisnik</dc:creator>
  <cp:lastModifiedBy>sk-iloncarek</cp:lastModifiedBy>
  <cp:revision>30</cp:revision>
  <dcterms:created xsi:type="dcterms:W3CDTF">2020-09-12T17:39:48Z</dcterms:created>
  <dcterms:modified xsi:type="dcterms:W3CDTF">2020-09-29T08:06:24Z</dcterms:modified>
</cp:coreProperties>
</file>