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80" r:id="rId10"/>
    <p:sldId id="277" r:id="rId11"/>
    <p:sldId id="269" r:id="rId12"/>
    <p:sldId id="279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du.glogster.com/glog/elektricni-otpor/3cke3xuh13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e3a21452-234c-4cdb-829e-26bf3f0dfde8/assets/video/nc1_t15_elektricni_otpor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e3a21452-234c-4cdb-829e-26bf3f0dfde8/assets/video/elektricni_otpor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36888" y="2926685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Električni otpor </a:t>
            </a:r>
            <a:endParaRPr lang="hr-HR" sz="4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72196" y="5411755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0099"/>
                </a:solidFill>
                <a:cs typeface="Alef" panose="00000500000000000000" pitchFamily="2" charset="-79"/>
              </a:rPr>
              <a:t>ELEKTRIČNA STRUJA </a:t>
            </a:r>
            <a:endParaRPr lang="hr-HR" dirty="0">
              <a:solidFill>
                <a:srgbClr val="000099"/>
              </a:solidFill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8" descr="Picture1g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0550" y="2300287"/>
            <a:ext cx="33528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5031" y="1433532"/>
            <a:ext cx="2495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2767668" y="4557732"/>
            <a:ext cx="1989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2400" b="1" dirty="0">
                <a:solidFill>
                  <a:srgbClr val="000099"/>
                </a:solidFill>
                <a:latin typeface="+mn-lt"/>
              </a:rPr>
              <a:t>SERIJSKI SPOJ </a:t>
            </a:r>
            <a:endParaRPr lang="hr-HR" altLang="sr-Latn-RS" sz="24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538" name="TextBox 11"/>
          <p:cNvSpPr txBox="1">
            <a:spLocks noChangeArrowheads="1"/>
          </p:cNvSpPr>
          <p:nvPr/>
        </p:nvSpPr>
        <p:spPr bwMode="auto">
          <a:xfrm>
            <a:off x="7487543" y="4657215"/>
            <a:ext cx="239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2400" b="1" dirty="0">
                <a:solidFill>
                  <a:srgbClr val="000099"/>
                </a:solidFill>
                <a:latin typeface="+mn-lt"/>
              </a:rPr>
              <a:t>PARALELNI  SPOJ </a:t>
            </a:r>
            <a:endParaRPr lang="hr-HR" altLang="sr-Latn-RS" sz="2400" b="1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8952755"/>
              </p:ext>
            </p:extLst>
          </p:nvPr>
        </p:nvGraphicFramePr>
        <p:xfrm>
          <a:off x="2622550" y="5213350"/>
          <a:ext cx="1828800" cy="533400"/>
        </p:xfrm>
        <a:graphic>
          <a:graphicData uri="http://schemas.openxmlformats.org/presentationml/2006/ole">
            <p:oleObj spid="_x0000_s3084" name="Jednadžba" r:id="rId5" imgW="723600" imgH="215640" progId="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5569326"/>
              </p:ext>
            </p:extLst>
          </p:nvPr>
        </p:nvGraphicFramePr>
        <p:xfrm>
          <a:off x="7762056" y="5153432"/>
          <a:ext cx="1841500" cy="977900"/>
        </p:xfrm>
        <a:graphic>
          <a:graphicData uri="http://schemas.openxmlformats.org/presentationml/2006/ole">
            <p:oleObj spid="_x0000_s3085" name="Jednadžba" r:id="rId6" imgW="812520" imgH="431640" progId="">
              <p:embed/>
            </p:oleObj>
          </a:graphicData>
        </a:graphic>
      </p:graphicFrame>
      <p:sp>
        <p:nvSpPr>
          <p:cNvPr id="9" name="Zvijezda s 5 krakova 8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1197170" y="837832"/>
            <a:ext cx="6237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Serijski i paralelni spoj otpornika</a:t>
            </a:r>
          </a:p>
        </p:txBody>
      </p:sp>
    </p:spTree>
    <p:extLst>
      <p:ext uri="{BB962C8B-B14F-4D97-AF65-F5344CB8AC3E}">
        <p14:creationId xmlns:p14="http://schemas.microsoft.com/office/powerpoint/2010/main" xmlns="" val="30538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92072" y="802951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altLang="sr-Latn-RS" sz="3200" dirty="0" err="1" smtClean="0">
                <a:cs typeface="Arial" panose="020B0604020202020204" pitchFamily="34" charset="0"/>
              </a:rPr>
              <a:t>Št</a:t>
            </a:r>
            <a:r>
              <a:rPr lang="en-US" altLang="sr-Latn-RS" sz="3200" dirty="0" smtClean="0">
                <a:cs typeface="Arial" panose="020B0604020202020204" pitchFamily="34" charset="0"/>
              </a:rPr>
              <a:t>o </a:t>
            </a:r>
            <a:r>
              <a:rPr lang="en-US" altLang="sr-Latn-RS" sz="3200" dirty="0">
                <a:cs typeface="Arial" panose="020B0604020202020204" pitchFamily="34" charset="0"/>
              </a:rPr>
              <a:t>je električni otpor?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sr-Latn-RS" sz="3200" dirty="0">
                <a:cs typeface="Arial" panose="020B0604020202020204" pitchFamily="34" charset="0"/>
              </a:rPr>
              <a:t>Kako određujemo električni otpor?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sr-Latn-RS" sz="3200" dirty="0">
                <a:cs typeface="Arial" panose="020B0604020202020204" pitchFamily="34" charset="0"/>
              </a:rPr>
              <a:t>Što je uzrok električnog otpora?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sr-Latn-RS" sz="3200" dirty="0">
                <a:cs typeface="Arial" panose="020B0604020202020204" pitchFamily="34" charset="0"/>
              </a:rPr>
              <a:t>O čemu ovisi električni otpor vodiča?</a:t>
            </a:r>
            <a:endParaRPr lang="hr-HR" altLang="sr-Latn-RS" sz="32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6524" y="824248"/>
            <a:ext cx="10027276" cy="866440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Klikom na interaktivnu umnu mapu ponovite ključne pojmove i provjerite znanje </a:t>
            </a:r>
            <a:endParaRPr lang="hr-HR" sz="3600" dirty="0">
              <a:latin typeface="+mn-lt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6" name="Rezervirano mjesto sadržaja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3104" y="1825625"/>
            <a:ext cx="59057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210614" y="1514941"/>
            <a:ext cx="10981386" cy="223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80000"/>
            </a:pP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Zašto većinu uređaja u kući priključujemo na 230 V iako kroz njih</a:t>
            </a:r>
          </a:p>
          <a:p>
            <a:pPr>
              <a:lnSpc>
                <a:spcPct val="150000"/>
              </a:lnSpc>
              <a:buSzPct val="80000"/>
            </a:pP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  </a:t>
            </a:r>
            <a:r>
              <a:rPr lang="en-US" altLang="sr-Latn-RS" sz="3200" dirty="0" smtClean="0">
                <a:latin typeface="+mn-lt"/>
                <a:cs typeface="Arial" panose="020B0604020202020204" pitchFamily="34" charset="0"/>
              </a:rPr>
              <a:t>teče </a:t>
            </a: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različita električna struja?</a:t>
            </a:r>
          </a:p>
          <a:p>
            <a:pPr>
              <a:lnSpc>
                <a:spcPct val="150000"/>
              </a:lnSpc>
              <a:buSzPct val="80000"/>
            </a:pP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 Primjerice, kroz grijalicu teče struja 10 A, a kroz žarulju 0,3 A.</a:t>
            </a:r>
            <a:endParaRPr lang="hr-HR" altLang="sr-Latn-RS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91000" y="5181600"/>
            <a:ext cx="5334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pic>
        <p:nvPicPr>
          <p:cNvPr id="14340" name="Picture 7" descr="uz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77991"/>
            <a:ext cx="2736742" cy="220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363014" y="807055"/>
            <a:ext cx="336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Razmislite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365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1280406" y="891788"/>
            <a:ext cx="70927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Električni otpor – svojstvo </a:t>
            </a:r>
            <a:r>
              <a:rPr lang="hr-HR" altLang="sr-Latn-R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vodiča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2309814" y="5072064"/>
            <a:ext cx="7572375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644" y="1738872"/>
            <a:ext cx="310038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lbow Connector 12"/>
          <p:cNvCxnSpPr/>
          <p:nvPr/>
        </p:nvCxnSpPr>
        <p:spPr>
          <a:xfrm flipV="1">
            <a:off x="5238751" y="2643189"/>
            <a:ext cx="2214563" cy="642937"/>
          </a:xfrm>
          <a:prstGeom prst="bentConnector3">
            <a:avLst>
              <a:gd name="adj1" fmla="val 68217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7453314" y="2286001"/>
            <a:ext cx="19087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sr-Latn-RS" sz="2000" dirty="0">
                <a:latin typeface="Comic Sans MS" panose="030F0702030302020204" pitchFamily="66" charset="0"/>
              </a:rPr>
              <a:t> </a:t>
            </a:r>
            <a:r>
              <a:rPr lang="hr-HR" altLang="sr-Latn-RS" sz="2000" dirty="0">
                <a:latin typeface="+mn-lt"/>
              </a:rPr>
              <a:t>Bakrena žica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sr-Latn-RS" sz="2000" dirty="0">
                <a:latin typeface="+mn-lt"/>
              </a:rPr>
              <a:t> </a:t>
            </a:r>
            <a:r>
              <a:rPr lang="hr-HR" altLang="sr-Latn-RS" sz="2000" dirty="0">
                <a:latin typeface="+mn-lt"/>
              </a:rPr>
              <a:t>Željezna žica</a:t>
            </a: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1841680" y="4676833"/>
            <a:ext cx="82553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altLang="sr-Latn-RS" sz="2800" dirty="0">
                <a:cs typeface="Arial" panose="020B0604020202020204" pitchFamily="34" charset="0"/>
              </a:rPr>
              <a:t>Što možemo zaključiti o otporu koji prolaskom struje pruža bakrena žica u odnosu </a:t>
            </a:r>
            <a:r>
              <a:rPr lang="hr-HR" altLang="sr-Latn-RS" sz="2800" dirty="0" smtClean="0">
                <a:cs typeface="Arial" panose="020B0604020202020204" pitchFamily="34" charset="0"/>
              </a:rPr>
              <a:t>na žicu od </a:t>
            </a:r>
            <a:r>
              <a:rPr lang="hr-HR" altLang="sr-Latn-RS" sz="2800" dirty="0">
                <a:cs typeface="Arial" panose="020B0604020202020204" pitchFamily="34" charset="0"/>
              </a:rPr>
              <a:t>željeza?</a:t>
            </a:r>
            <a:endParaRPr lang="en-US" altLang="sr-Latn-RS" sz="2800" dirty="0">
              <a:cs typeface="Arial" panose="020B0604020202020204" pitchFamily="34" charset="0"/>
            </a:endParaRPr>
          </a:p>
        </p:txBody>
      </p:sp>
      <p:pic>
        <p:nvPicPr>
          <p:cNvPr id="10" name="Picture 2" descr="C:\Users\Hp\Downloads\clapperboard-311792_128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7811" y="959674"/>
            <a:ext cx="1200999" cy="12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79402" y="2491769"/>
            <a:ext cx="137781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3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247105" y="792301"/>
            <a:ext cx="4377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Električni otpor</a:t>
            </a:r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vodiča</a:t>
            </a: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1082351" y="2046752"/>
            <a:ext cx="848583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r-HR" altLang="sr-Latn-RS" sz="3600" dirty="0">
                <a:latin typeface="+mn-lt"/>
                <a:cs typeface="Arial" panose="020B0604020202020204" pitchFamily="34" charset="0"/>
              </a:rPr>
              <a:t>Električni </a:t>
            </a:r>
            <a:r>
              <a:rPr lang="hr-HR" altLang="sr-Latn-RS" sz="3600" dirty="0" smtClean="0">
                <a:latin typeface="+mn-lt"/>
                <a:cs typeface="Arial" panose="020B0604020202020204" pitchFamily="34" charset="0"/>
              </a:rPr>
              <a:t>otpor je </a:t>
            </a:r>
            <a:r>
              <a:rPr lang="hr-HR" altLang="sr-Latn-RS" sz="3600" dirty="0" smtClean="0">
                <a:latin typeface="+mn-lt"/>
                <a:cs typeface="Arial" panose="020B0604020202020204" pitchFamily="34" charset="0"/>
              </a:rPr>
              <a:t>svojstvo </a:t>
            </a:r>
            <a:r>
              <a:rPr lang="hr-HR" altLang="sr-Latn-RS" sz="3600" dirty="0">
                <a:latin typeface="+mn-lt"/>
                <a:cs typeface="Arial" panose="020B0604020202020204" pitchFamily="34" charset="0"/>
              </a:rPr>
              <a:t>vodiča o kojemu ovisi struja u strujnome krugu.</a:t>
            </a:r>
          </a:p>
          <a:p>
            <a:pPr algn="ctr">
              <a:lnSpc>
                <a:spcPct val="150000"/>
              </a:lnSpc>
              <a:buSzPct val="70000"/>
            </a:pPr>
            <a:r>
              <a:rPr lang="hr-HR" altLang="sr-Latn-RS" sz="3600" dirty="0">
                <a:latin typeface="+mn-lt"/>
                <a:cs typeface="Arial" panose="020B0604020202020204" pitchFamily="34" charset="0"/>
              </a:rPr>
              <a:t> O</a:t>
            </a:r>
            <a:r>
              <a:rPr lang="en-US" altLang="sr-Latn-RS" sz="3600" dirty="0">
                <a:latin typeface="+mn-lt"/>
                <a:cs typeface="Arial" panose="020B0604020202020204" pitchFamily="34" charset="0"/>
              </a:rPr>
              <a:t>bilježavamo ga znakom </a:t>
            </a:r>
            <a:r>
              <a:rPr lang="hr-HR" altLang="sr-Latn-RS" sz="3600" dirty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3600" b="1" i="1" dirty="0">
                <a:latin typeface="+mn-lt"/>
                <a:cs typeface="Arial" panose="020B0604020202020204" pitchFamily="34" charset="0"/>
              </a:rPr>
              <a:t>R.</a:t>
            </a:r>
            <a:endParaRPr lang="en-US" altLang="sr-Latn-RS" sz="36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9222" y="0"/>
            <a:ext cx="4935056" cy="24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5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1140766" y="846347"/>
            <a:ext cx="7371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Mjerna jedinica </a:t>
            </a:r>
            <a:r>
              <a:rPr lang="hr-HR" altLang="sr-Latn-R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električnog otpora</a:t>
            </a:r>
            <a:endParaRPr lang="en-US" altLang="sr-Latn-RS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1509" name="Group 6"/>
          <p:cNvGrpSpPr>
            <a:grpSpLocks/>
          </p:cNvGrpSpPr>
          <p:nvPr/>
        </p:nvGrpSpPr>
        <p:grpSpPr bwMode="auto">
          <a:xfrm>
            <a:off x="989447" y="3214245"/>
            <a:ext cx="6871234" cy="1209674"/>
            <a:chOff x="1486047" y="1710312"/>
            <a:chExt cx="6871254" cy="1209675"/>
          </a:xfrm>
        </p:grpSpPr>
        <p:graphicFrame>
          <p:nvGraphicFramePr>
            <p:cNvPr id="2150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552759477"/>
                </p:ext>
              </p:extLst>
            </p:nvPr>
          </p:nvGraphicFramePr>
          <p:xfrm>
            <a:off x="1486047" y="1710312"/>
            <a:ext cx="1365250" cy="1209675"/>
          </p:xfrm>
          <a:graphic>
            <a:graphicData uri="http://schemas.openxmlformats.org/presentationml/2006/ole">
              <p:oleObj spid="_x0000_s2064" name="Equation" r:id="rId3" imgW="444307" imgH="393529" progId="">
                <p:embed/>
              </p:oleObj>
            </a:graphicData>
          </a:graphic>
        </p:graphicFrame>
        <p:cxnSp>
          <p:nvCxnSpPr>
            <p:cNvPr id="5" name="Straight Arrow Connector 4"/>
            <p:cNvCxnSpPr/>
            <p:nvPr/>
          </p:nvCxnSpPr>
          <p:spPr>
            <a:xfrm>
              <a:off x="2786043" y="2214550"/>
              <a:ext cx="642939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2150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82148995"/>
                </p:ext>
              </p:extLst>
            </p:nvPr>
          </p:nvGraphicFramePr>
          <p:xfrm>
            <a:off x="4304413" y="1776969"/>
            <a:ext cx="4052888" cy="1143000"/>
          </p:xfrm>
          <a:graphic>
            <a:graphicData uri="http://schemas.openxmlformats.org/presentationml/2006/ole">
              <p:oleObj spid="_x0000_s2065" name="Equation" r:id="rId4" imgW="1485900" imgH="419100" progId="">
                <p:embed/>
              </p:oleObj>
            </a:graphicData>
          </a:graphic>
        </p:graphicFrame>
      </p:grpSp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1000270" y="4822130"/>
            <a:ext cx="3456122" cy="120032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400" b="1" dirty="0"/>
              <a:t>1 k</a:t>
            </a:r>
            <a:r>
              <a:rPr lang="el-GR" sz="2400" b="1" dirty="0"/>
              <a:t>Ω</a:t>
            </a:r>
            <a:r>
              <a:rPr lang="hr-HR" sz="2400" dirty="0"/>
              <a:t>  = 1 000 </a:t>
            </a:r>
            <a:r>
              <a:rPr lang="el-GR" sz="2400" dirty="0"/>
              <a:t>Ω</a:t>
            </a:r>
            <a:endParaRPr lang="hr-HR" sz="2400" dirty="0"/>
          </a:p>
          <a:p>
            <a:pPr>
              <a:lnSpc>
                <a:spcPct val="150000"/>
              </a:lnSpc>
              <a:defRPr/>
            </a:pPr>
            <a:r>
              <a:rPr lang="hr-HR" sz="2400" b="1" dirty="0"/>
              <a:t>1 M</a:t>
            </a:r>
            <a:r>
              <a:rPr lang="el-GR" sz="2400" b="1" dirty="0"/>
              <a:t>Ω</a:t>
            </a:r>
            <a:r>
              <a:rPr lang="hr-HR" sz="2400" b="1" dirty="0"/>
              <a:t> </a:t>
            </a:r>
            <a:r>
              <a:rPr lang="hr-HR" sz="2400" dirty="0"/>
              <a:t>= 1 000 000 </a:t>
            </a:r>
            <a:r>
              <a:rPr lang="el-GR" sz="2400" dirty="0"/>
              <a:t>Ω</a:t>
            </a:r>
            <a:endParaRPr lang="en-US" sz="2400" dirty="0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9397423" y="4193087"/>
            <a:ext cx="18244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200" dirty="0"/>
              <a:t>Otpornici čija je vrijednost</a:t>
            </a:r>
          </a:p>
          <a:p>
            <a:r>
              <a:rPr lang="hr-HR" altLang="sr-Latn-RS" sz="1200" dirty="0"/>
              <a:t> otpora označene bojama.</a:t>
            </a:r>
          </a:p>
        </p:txBody>
      </p:sp>
      <p:sp>
        <p:nvSpPr>
          <p:cNvPr id="12" name="Zvijezda s 5 krakova 11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86322" y="1985619"/>
            <a:ext cx="2901131" cy="1935453"/>
          </a:xfrm>
          <a:prstGeom prst="rect">
            <a:avLst/>
          </a:prstGeom>
        </p:spPr>
      </p:pic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0514342"/>
              </p:ext>
            </p:extLst>
          </p:nvPr>
        </p:nvGraphicFramePr>
        <p:xfrm>
          <a:off x="989447" y="1666037"/>
          <a:ext cx="2708275" cy="1213134"/>
        </p:xfrm>
        <a:graphic>
          <a:graphicData uri="http://schemas.openxmlformats.org/presentationml/2006/ole">
            <p:oleObj spid="_x0000_s2066" name="Jednadžba" r:id="rId6" imgW="927000" imgH="4190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7037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15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082351" y="714375"/>
            <a:ext cx="87430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40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Što je uzrok električnog otpora?</a:t>
            </a:r>
            <a:endParaRPr lang="en-US" altLang="sr-Latn-RS" sz="4000" dirty="0">
              <a:solidFill>
                <a:srgbClr val="00009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082351" y="1323979"/>
            <a:ext cx="101539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Uzrok električnog otpora su sudari slobodnih elektrona s</a:t>
            </a: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pozitivnim ionima u kristalnoj rešetki pri čemu se</a:t>
            </a:r>
            <a:r>
              <a:rPr lang="en-US" altLang="sr-Latn-RS" sz="3200" dirty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3200" dirty="0" smtClean="0">
                <a:latin typeface="+mn-lt"/>
                <a:cs typeface="Arial" panose="020B0604020202020204" pitchFamily="34" charset="0"/>
              </a:rPr>
              <a:t>elektroni usporavaju </a:t>
            </a: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gubeći energiju.  </a:t>
            </a:r>
            <a:endParaRPr lang="en-US" altLang="sr-Latn-RS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2238376" y="5572126"/>
            <a:ext cx="8202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2800" i="1" dirty="0">
                <a:latin typeface="+mn-lt"/>
                <a:cs typeface="Arial" panose="020B0604020202020204" pitchFamily="34" charset="0"/>
              </a:rPr>
              <a:t>Kada je otpor kretanja učenika kroz školski hodnik veći?</a:t>
            </a:r>
            <a:endParaRPr lang="en-US" altLang="sr-Latn-RS" sz="28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6628" name="Picture 6" descr="Picture1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905" y="3497262"/>
            <a:ext cx="26670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123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56000"/>
            <a:ext cx="2590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8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1181865" y="851366"/>
            <a:ext cx="9823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Kako utječe duljina žice na električni otpor u krugu?</a:t>
            </a:r>
          </a:p>
        </p:txBody>
      </p:sp>
      <p:pic>
        <p:nvPicPr>
          <p:cNvPr id="23555" name="Picture 2" descr="D:\Sandra - školska ppt\FIZIKA8_U\8_I_12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1325" y="1497697"/>
            <a:ext cx="36576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379350" y="5181601"/>
            <a:ext cx="87875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800" dirty="0" smtClean="0">
                <a:cs typeface="Arial" pitchFamily="34" charset="0"/>
              </a:rPr>
              <a:t>Zaključujemo da je otpor veći </a:t>
            </a:r>
            <a:r>
              <a:rPr lang="hr-HR" sz="2800" dirty="0">
                <a:cs typeface="Arial" pitchFamily="34" charset="0"/>
              </a:rPr>
              <a:t>š</a:t>
            </a:r>
            <a:r>
              <a:rPr lang="hr-HR" sz="2800" dirty="0" smtClean="0">
                <a:cs typeface="Arial" pitchFamily="34" charset="0"/>
              </a:rPr>
              <a:t>to je veća duljina žice. 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2" name="Slika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95913" y="4106220"/>
            <a:ext cx="1201016" cy="128027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07513" y="5607671"/>
            <a:ext cx="1377815" cy="774259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525505" y="4486959"/>
            <a:ext cx="2092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/>
              <a:t>R  ̴</a:t>
            </a:r>
            <a:r>
              <a:rPr lang="hr-HR" sz="4000" dirty="0" smtClean="0"/>
              <a:t>l 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26856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9"/>
          <p:cNvSpPr txBox="1">
            <a:spLocks noChangeArrowheads="1"/>
          </p:cNvSpPr>
          <p:nvPr/>
        </p:nvSpPr>
        <p:spPr bwMode="auto">
          <a:xfrm>
            <a:off x="1446509" y="939981"/>
            <a:ext cx="9810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Kako utječe debljina žice na električni </a:t>
            </a:r>
            <a:r>
              <a:rPr lang="en-US" altLang="sr-Latn-RS" sz="3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otpor</a:t>
            </a:r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krugu</a:t>
            </a:r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1811126" y="5410208"/>
            <a:ext cx="8350940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800" dirty="0" smtClean="0">
                <a:cs typeface="Arial" pitchFamily="34" charset="0"/>
              </a:rPr>
              <a:t>Zaključujemo da je električni otpor veći što je žica tanja</a:t>
            </a:r>
            <a:r>
              <a:rPr lang="hr-HR" sz="2400" dirty="0" smtClean="0">
                <a:cs typeface="Arial" pitchFamily="34" charset="0"/>
              </a:rPr>
              <a:t>. 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8306" y="1501479"/>
            <a:ext cx="1823276" cy="334723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786" y="1618198"/>
            <a:ext cx="1642105" cy="3328923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4731215" y="4731991"/>
            <a:ext cx="210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/>
              <a:t>R   ̴ 1/ A 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38038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1190" y="1160998"/>
            <a:ext cx="10515600" cy="257589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r-HR" sz="3500" dirty="0" smtClean="0"/>
              <a:t>Električni otpor ovisi i o materijalu od kojega je vodič načinjen. </a:t>
            </a:r>
          </a:p>
          <a:p>
            <a:pPr marL="0" indent="0" algn="ctr">
              <a:buNone/>
            </a:pPr>
            <a:r>
              <a:rPr lang="el-GR" sz="3500" i="1" dirty="0">
                <a:solidFill>
                  <a:srgbClr val="000099"/>
                </a:solidFill>
              </a:rPr>
              <a:t>ρ</a:t>
            </a:r>
            <a:r>
              <a:rPr lang="hr-HR" sz="3500" dirty="0" smtClean="0">
                <a:solidFill>
                  <a:srgbClr val="000099"/>
                </a:solidFill>
              </a:rPr>
              <a:t> – električna otpornost </a:t>
            </a:r>
            <a:r>
              <a:rPr lang="hr-HR" sz="3500" dirty="0" smtClean="0">
                <a:solidFill>
                  <a:srgbClr val="000099"/>
                </a:solidFill>
              </a:rPr>
              <a:t>(</a:t>
            </a:r>
            <a:r>
              <a:rPr lang="el-GR" sz="3500" dirty="0" smtClean="0">
                <a:solidFill>
                  <a:srgbClr val="000099"/>
                </a:solidFill>
              </a:rPr>
              <a:t>Ω</a:t>
            </a:r>
            <a:r>
              <a:rPr lang="hr-HR" sz="3500" dirty="0" smtClean="0">
                <a:solidFill>
                  <a:srgbClr val="000099"/>
                </a:solidFill>
              </a:rPr>
              <a:t>m) </a:t>
            </a:r>
          </a:p>
          <a:p>
            <a:pPr marL="0" indent="0" algn="ctr">
              <a:buNone/>
            </a:pPr>
            <a:endParaRPr lang="hr-HR" sz="3500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hr-HR" sz="3500" dirty="0" smtClean="0"/>
              <a:t>Velika otpornost znači da je tvar loš vodič</a:t>
            </a:r>
            <a:r>
              <a:rPr lang="hr-HR" dirty="0" smtClean="0"/>
              <a:t>.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4819972" y="4608323"/>
            <a:ext cx="18149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4399715"/>
              </p:ext>
            </p:extLst>
          </p:nvPr>
        </p:nvGraphicFramePr>
        <p:xfrm>
          <a:off x="4819973" y="4194092"/>
          <a:ext cx="1999281" cy="1261958"/>
        </p:xfrm>
        <a:graphic>
          <a:graphicData uri="http://schemas.openxmlformats.org/presentationml/2006/ole">
            <p:oleObj spid="_x0000_s4103" name="Jednadžba" r:id="rId3" imgW="622030" imgH="393529" progId="">
              <p:embed/>
            </p:oleObj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89123" y="4474509"/>
            <a:ext cx="859611" cy="981541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10816000" y="5670447"/>
            <a:ext cx="100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Virtualno istraži 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7776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169</TotalTime>
  <Words>296</Words>
  <Application>Microsoft Office PowerPoint</Application>
  <PresentationFormat>Custom</PresentationFormat>
  <Paragraphs>52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Tema sustava Office</vt:lpstr>
      <vt:lpstr>Equation</vt:lpstr>
      <vt:lpstr>Jednadžba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23</cp:revision>
  <dcterms:created xsi:type="dcterms:W3CDTF">2020-09-12T17:39:48Z</dcterms:created>
  <dcterms:modified xsi:type="dcterms:W3CDTF">2020-09-29T08:12:16Z</dcterms:modified>
</cp:coreProperties>
</file>