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80" r:id="rId6"/>
    <p:sldId id="272" r:id="rId7"/>
    <p:sldId id="281" r:id="rId8"/>
    <p:sldId id="282" r:id="rId9"/>
    <p:sldId id="283" r:id="rId10"/>
    <p:sldId id="273" r:id="rId11"/>
    <p:sldId id="274" r:id="rId12"/>
    <p:sldId id="275" r:id="rId13"/>
    <p:sldId id="276" r:id="rId14"/>
    <p:sldId id="277" r:id="rId15"/>
    <p:sldId id="278" r:id="rId16"/>
    <p:sldId id="269" r:id="rId17"/>
    <p:sldId id="260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00ba7d91-e034-492a-b80a-57d7221f0ed2/assets/interactivity/kviz_a_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0ba7d91-e034-492a-b80a-57d7221f0ed2/assets/interactivity/kviz_b_3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62646" y="2424408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Brzina </a:t>
            </a:r>
            <a:endParaRPr lang="hr-HR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GIBANJE I SILA  </a:t>
            </a:r>
            <a:endParaRPr lang="hr-HR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41115968"/>
              </p:ext>
            </p:extLst>
          </p:nvPr>
        </p:nvGraphicFramePr>
        <p:xfrm>
          <a:off x="2480256" y="4121239"/>
          <a:ext cx="6255602" cy="1366191"/>
        </p:xfrm>
        <a:graphic>
          <a:graphicData uri="http://schemas.openxmlformats.org/presentationml/2006/ole">
            <p:oleObj spid="_x0000_s1032" name="Jednadžba" r:id="rId3" imgW="1866600" imgH="419040" progId="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82351" y="1959222"/>
            <a:ext cx="9341724" cy="14933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3200" dirty="0">
                <a:cs typeface="Arial" pitchFamily="34" charset="0"/>
              </a:rPr>
              <a:t>Brzina je jednaka kvocijentu prijeđenog puta i vremena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3200" dirty="0">
                <a:cs typeface="Arial" pitchFamily="34" charset="0"/>
              </a:rPr>
              <a:t>tijekom kojega tijelo prijeđe taj put.</a:t>
            </a:r>
            <a:endParaRPr lang="en-US" sz="3200" dirty="0">
              <a:cs typeface="Arial" pitchFamily="34" charset="0"/>
            </a:endParaRPr>
          </a:p>
        </p:txBody>
      </p:sp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1352281" y="956395"/>
            <a:ext cx="71220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Kako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određujemo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brzinu</a:t>
            </a:r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?  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4746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570149" y="837832"/>
            <a:ext cx="5058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Mjerna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j</a:t>
            </a:r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edinica  brzin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1082350" y="1970468"/>
            <a:ext cx="4841931" cy="223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Jedinica brzine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metar u sekundi  </a:t>
            </a:r>
            <a:r>
              <a:rPr lang="hr-HR" altLang="sr-Latn-RS" sz="3200" b="1" dirty="0">
                <a:latin typeface="+mn-lt"/>
                <a:cs typeface="Arial" panose="020B0604020202020204" pitchFamily="34" charset="0"/>
              </a:rPr>
              <a:t>m/s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§"/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kilometar na sat  </a:t>
            </a:r>
            <a:r>
              <a:rPr lang="hr-HR" altLang="sr-Latn-RS" sz="3200" b="1" dirty="0">
                <a:latin typeface="+mn-lt"/>
                <a:cs typeface="Arial" panose="020B0604020202020204" pitchFamily="34" charset="0"/>
              </a:rPr>
              <a:t>km/h</a:t>
            </a:r>
            <a:endParaRPr lang="en-US" altLang="sr-Latn-RS" sz="3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102" name="Picture 6" descr="brzinomj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53" y="2316050"/>
            <a:ext cx="3300413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36040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251553" y="896649"/>
            <a:ext cx="7128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Veza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iz</a:t>
            </a:r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među jedin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km/h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m/s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4769988"/>
              </p:ext>
            </p:extLst>
          </p:nvPr>
        </p:nvGraphicFramePr>
        <p:xfrm>
          <a:off x="3875602" y="2373099"/>
          <a:ext cx="3362325" cy="973138"/>
        </p:xfrm>
        <a:graphic>
          <a:graphicData uri="http://schemas.openxmlformats.org/presentationml/2006/ole">
            <p:oleObj spid="_x0000_s3086" name="Equation" r:id="rId3" imgW="1447800" imgH="41910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60955616"/>
              </p:ext>
            </p:extLst>
          </p:nvPr>
        </p:nvGraphicFramePr>
        <p:xfrm>
          <a:off x="3096932" y="4114801"/>
          <a:ext cx="4919663" cy="1685925"/>
        </p:xfrm>
        <a:graphic>
          <a:graphicData uri="http://schemas.openxmlformats.org/presentationml/2006/ole">
            <p:oleObj spid="_x0000_s3087" name="Equation" r:id="rId4" imgW="2222500" imgH="762000" progId="">
              <p:embed/>
            </p:oleObj>
          </a:graphicData>
        </a:graphic>
      </p:graphicFrame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912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205936" y="928114"/>
            <a:ext cx="3153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Srednja brzina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068" y="1815420"/>
            <a:ext cx="10058400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sz="2800" dirty="0">
                <a:solidFill>
                  <a:srgbClr val="000000"/>
                </a:solidFill>
                <a:latin typeface="Lato"/>
              </a:rPr>
              <a:t>Srednja brzina </a:t>
            </a:r>
            <a:r>
              <a:rPr lang="hr-HR" sz="2800" dirty="0" smtClean="0">
                <a:solidFill>
                  <a:srgbClr val="000000"/>
                </a:solidFill>
                <a:latin typeface="Lato"/>
              </a:rPr>
              <a:t>kvocijent </a:t>
            </a:r>
            <a:r>
              <a:rPr lang="hr-HR" sz="2800" dirty="0">
                <a:solidFill>
                  <a:srgbClr val="000000"/>
                </a:solidFill>
                <a:latin typeface="Lato"/>
              </a:rPr>
              <a:t>je ukupne duljine prijeđenog puta i ukupnog vremena tijekom kojeg tijelo prevali taj put. </a:t>
            </a:r>
            <a:endParaRPr lang="hr-HR" sz="2800" dirty="0" smtClean="0">
              <a:solidFill>
                <a:srgbClr val="000000"/>
              </a:solidFill>
              <a:latin typeface="Lato"/>
            </a:endParaRPr>
          </a:p>
          <a:p>
            <a:pPr algn="ctr"/>
            <a:r>
              <a:rPr lang="hr-HR" sz="2800" dirty="0">
                <a:solidFill>
                  <a:srgbClr val="000000"/>
                </a:solidFill>
                <a:latin typeface="Lato"/>
              </a:rPr>
              <a:t>	</a:t>
            </a:r>
            <a:endParaRPr lang="hr-HR" sz="2800" dirty="0" smtClean="0">
              <a:solidFill>
                <a:srgbClr val="000000"/>
              </a:solidFill>
              <a:latin typeface="Lato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92609346"/>
              </p:ext>
            </p:extLst>
          </p:nvPr>
        </p:nvGraphicFramePr>
        <p:xfrm>
          <a:off x="1549112" y="3222387"/>
          <a:ext cx="3144096" cy="1025524"/>
        </p:xfrm>
        <a:graphic>
          <a:graphicData uri="http://schemas.openxmlformats.org/presentationml/2006/ole">
            <p:oleObj spid="_x0000_s4112" name="Jednadžba" r:id="rId3" imgW="1104840" imgH="38088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49025499"/>
              </p:ext>
            </p:extLst>
          </p:nvPr>
        </p:nvGraphicFramePr>
        <p:xfrm>
          <a:off x="5124454" y="3523446"/>
          <a:ext cx="4877915" cy="1370526"/>
        </p:xfrm>
        <a:graphic>
          <a:graphicData uri="http://schemas.openxmlformats.org/presentationml/2006/ole">
            <p:oleObj spid="_x0000_s4113" name="Jednadžba" r:id="rId4" imgW="1536480" imgH="431640" progId="">
              <p:embed/>
            </p:oleObj>
          </a:graphicData>
        </a:graphic>
      </p:graphicFrame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1422670" y="4893972"/>
            <a:ext cx="4431598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sr-Latn-RS" sz="2800" dirty="0">
                <a:latin typeface="+mn-lt"/>
                <a:cs typeface="Arial" panose="020B0604020202020204" pitchFamily="34" charset="0"/>
              </a:rPr>
              <a:t>Δ</a:t>
            </a:r>
            <a:r>
              <a:rPr lang="hr-HR" altLang="sr-Latn-RS" sz="2800" i="1" dirty="0">
                <a:latin typeface="+mn-lt"/>
                <a:cs typeface="Arial" panose="020B0604020202020204" pitchFamily="34" charset="0"/>
              </a:rPr>
              <a:t>t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 – vremenski interval 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         </a:t>
            </a:r>
          </a:p>
          <a:p>
            <a:pPr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Δ</a:t>
            </a:r>
            <a:r>
              <a:rPr lang="en-US" altLang="sr-Latn-RS" sz="2800" i="1" dirty="0">
                <a:latin typeface="+mn-lt"/>
                <a:cs typeface="Arial" panose="020B0604020202020204" pitchFamily="34" charset="0"/>
              </a:rPr>
              <a:t>s – 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interval puta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92683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1082351" y="807055"/>
            <a:ext cx="39085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Trenutačna</a:t>
            </a:r>
            <a:r>
              <a:rPr lang="en-U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brzina</a:t>
            </a:r>
            <a:endParaRPr lang="en-U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2351" y="1576496"/>
            <a:ext cx="9940285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 err="1">
                <a:cs typeface="Arial" pitchFamily="34" charset="0"/>
              </a:rPr>
              <a:t>Trenutačnom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brzinom</a:t>
            </a:r>
            <a:r>
              <a:rPr lang="en-US" sz="2800" dirty="0">
                <a:cs typeface="Arial" pitchFamily="34" charset="0"/>
              </a:rPr>
              <a:t> u </a:t>
            </a:r>
            <a:r>
              <a:rPr lang="en-US" sz="2800" dirty="0" err="1">
                <a:cs typeface="Arial" pitchFamily="34" charset="0"/>
              </a:rPr>
              <a:t>nekom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trenutku</a:t>
            </a:r>
            <a:r>
              <a:rPr lang="hr-HR" sz="2800" dirty="0" smtClean="0">
                <a:cs typeface="Arial" pitchFamily="34" charset="0"/>
              </a:rPr>
              <a:t> </a:t>
            </a:r>
            <a:r>
              <a:rPr lang="en-US" sz="2800" i="1" dirty="0" smtClean="0">
                <a:cs typeface="Arial" pitchFamily="34" charset="0"/>
              </a:rPr>
              <a:t>t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nazivamo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srednju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brzinu</a:t>
            </a:r>
            <a:endParaRPr lang="hr-HR" sz="28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koju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tijelo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ima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tijekom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vrlo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kratkoga</a:t>
            </a:r>
            <a:r>
              <a:rPr lang="hr-HR" sz="2800" dirty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vremenskog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intervala</a:t>
            </a:r>
            <a:r>
              <a:rPr lang="en-US" sz="2800" dirty="0">
                <a:cs typeface="Arial" pitchFamily="34" charset="0"/>
              </a:rPr>
              <a:t>, </a:t>
            </a:r>
            <a:endParaRPr lang="hr-HR" sz="28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cs typeface="Arial" pitchFamily="34" charset="0"/>
              </a:rPr>
              <a:t>od </a:t>
            </a:r>
            <a:r>
              <a:rPr lang="en-US" sz="2800" dirty="0" err="1">
                <a:cs typeface="Arial" pitchFamily="34" charset="0"/>
              </a:rPr>
              <a:t>trenutka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i="1" dirty="0">
                <a:cs typeface="Arial" pitchFamily="34" charset="0"/>
              </a:rPr>
              <a:t>t </a:t>
            </a:r>
            <a:r>
              <a:rPr lang="en-US" sz="2800" dirty="0">
                <a:cs typeface="Arial" pitchFamily="34" charset="0"/>
              </a:rPr>
              <a:t>do </a:t>
            </a:r>
            <a:r>
              <a:rPr lang="en-US" sz="2800" dirty="0" err="1">
                <a:cs typeface="Arial" pitchFamily="34" charset="0"/>
              </a:rPr>
              <a:t>nekog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vrlo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bliskog</a:t>
            </a:r>
            <a:r>
              <a:rPr lang="en-US" sz="2800" dirty="0">
                <a:cs typeface="Arial" pitchFamily="34" charset="0"/>
              </a:rPr>
              <a:t>, </a:t>
            </a:r>
            <a:r>
              <a:rPr lang="hr-HR" sz="2800" dirty="0" smtClean="0">
                <a:cs typeface="Arial" pitchFamily="34" charset="0"/>
              </a:rPr>
              <a:t>netom </a:t>
            </a:r>
            <a:r>
              <a:rPr lang="en-US" sz="2800" dirty="0" err="1" smtClean="0">
                <a:cs typeface="Arial" pitchFamily="34" charset="0"/>
              </a:rPr>
              <a:t>kasnijeg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trenutka</a:t>
            </a:r>
            <a:r>
              <a:rPr lang="en-US" sz="2800" dirty="0">
                <a:cs typeface="Arial" pitchFamily="34" charset="0"/>
              </a:rPr>
              <a:t>.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273" y="3790613"/>
            <a:ext cx="23050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061652" y="5545769"/>
            <a:ext cx="7981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sr-Latn-RS" sz="2400" dirty="0" err="1">
                <a:latin typeface="+mn-lt"/>
                <a:cs typeface="Arial" panose="020B0604020202020204" pitchFamily="34" charset="0"/>
              </a:rPr>
              <a:t>Trenutačnu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n-lt"/>
                <a:cs typeface="Arial" panose="020B0604020202020204" pitchFamily="34" charset="0"/>
              </a:rPr>
              <a:t>brzinu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u </a:t>
            </a:r>
            <a:r>
              <a:rPr lang="en-US" altLang="sr-Latn-RS" sz="2400" dirty="0" err="1">
                <a:latin typeface="+mn-lt"/>
                <a:cs typeface="Arial" panose="020B0604020202020204" pitchFamily="34" charset="0"/>
              </a:rPr>
              <a:t>automobilu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+mn-lt"/>
                <a:cs typeface="Arial" panose="020B0604020202020204" pitchFamily="34" charset="0"/>
              </a:rPr>
              <a:t>očitavamo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n-lt"/>
                <a:cs typeface="Arial" panose="020B0604020202020204" pitchFamily="34" charset="0"/>
              </a:rPr>
              <a:t>mjeraču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err="1">
                <a:latin typeface="+mn-lt"/>
                <a:cs typeface="Arial" panose="020B0604020202020204" pitchFamily="34" charset="0"/>
              </a:rPr>
              <a:t>brzine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.</a:t>
            </a:r>
            <a:endParaRPr lang="hr-HR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35273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887" y="1509356"/>
            <a:ext cx="10452260" cy="14105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 smtClean="0">
                <a:cs typeface="Arial" pitchFamily="34" charset="0"/>
              </a:rPr>
              <a:t>Kolika </a:t>
            </a:r>
            <a:r>
              <a:rPr lang="hr-HR" sz="3200" dirty="0" smtClean="0">
                <a:cs typeface="Arial" pitchFamily="34" charset="0"/>
              </a:rPr>
              <a:t>je</a:t>
            </a:r>
            <a:r>
              <a:rPr lang="hr-HR" sz="2800" dirty="0" smtClean="0">
                <a:cs typeface="Arial" pitchFamily="34" charset="0"/>
              </a:rPr>
              <a:t> srednja brzina gibanja tijela ako ono za 15 minuta prevali put dug 1,8 km? </a:t>
            </a:r>
            <a:endParaRPr lang="hr-HR" sz="2800" dirty="0">
              <a:cs typeface="Arial" pitchFamily="34" charset="0"/>
            </a:endParaRP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287887" y="2743688"/>
            <a:ext cx="66324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en-US" altLang="sr-Latn-RS" sz="2000" i="1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altLang="sr-Latn-RS" sz="2400" i="1" dirty="0" smtClean="0">
                <a:latin typeface="+mn-lt"/>
                <a:cs typeface="Arial" panose="020B0604020202020204" pitchFamily="34" charset="0"/>
              </a:rPr>
              <a:t>s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 = 1,8 km = 1800 m</a:t>
            </a:r>
          </a:p>
          <a:p>
            <a:pPr>
              <a:lnSpc>
                <a:spcPct val="150000"/>
              </a:lnSpc>
            </a:pPr>
            <a:r>
              <a:rPr lang="hr-HR" altLang="sr-Latn-RS" sz="2400" i="1" dirty="0" smtClean="0">
                <a:latin typeface="+mn-lt"/>
                <a:cs typeface="Arial" panose="020B0604020202020204" pitchFamily="34" charset="0"/>
              </a:rPr>
              <a:t>t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 = 15 min = 900 s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sr-Latn-RS" sz="24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= </a:t>
            </a: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s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/</a:t>
            </a: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t = 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1800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m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/ 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900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n-US" altLang="sr-Latn-RS" sz="2400" i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i="1" dirty="0" smtClean="0">
                <a:latin typeface="+mn-lt"/>
                <a:cs typeface="Arial" panose="020B0604020202020204" pitchFamily="34" charset="0"/>
              </a:rPr>
              <a:t>v</a:t>
            </a:r>
            <a:r>
              <a:rPr lang="hr-HR" altLang="sr-Latn-RS" sz="2400" i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= </a:t>
            </a:r>
            <a:r>
              <a:rPr lang="hr-HR" altLang="sr-Latn-RS" sz="2400" dirty="0" smtClean="0">
                <a:latin typeface="+mn-lt"/>
                <a:cs typeface="Arial" panose="020B0604020202020204" pitchFamily="34" charset="0"/>
              </a:rPr>
              <a:t>2</a:t>
            </a: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400" dirty="0">
                <a:latin typeface="+mn-lt"/>
                <a:cs typeface="Arial" panose="020B0604020202020204" pitchFamily="34" charset="0"/>
              </a:rPr>
              <a:t>m/s</a:t>
            </a:r>
          </a:p>
          <a:p>
            <a:pPr>
              <a:lnSpc>
                <a:spcPct val="150000"/>
              </a:lnSpc>
            </a:pPr>
            <a:r>
              <a:rPr lang="en-US" altLang="sr-Latn-RS" sz="2400" dirty="0" smtClean="0">
                <a:latin typeface="+mn-lt"/>
                <a:cs typeface="Arial" panose="020B0604020202020204" pitchFamily="34" charset="0"/>
              </a:rPr>
              <a:t>             </a:t>
            </a:r>
            <a:endParaRPr lang="en-US" altLang="sr-Latn-RS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287887" y="86302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Primjer</a:t>
            </a:r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8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392072" y="802951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392072" y="1838504"/>
            <a:ext cx="7600607" cy="29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brzina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>
                <a:latin typeface="+mn-lt"/>
                <a:cs typeface="Arial" panose="020B0604020202020204" pitchFamily="34" charset="0"/>
              </a:rPr>
              <a:t>U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kojim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mjernim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jedinicama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izražavamo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brzinu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srednja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brzina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trenutačna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brzina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269" y="1040102"/>
            <a:ext cx="10363199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7" name="Picture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02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ist, Icon, Symbol, Paper, Sign, Flat">
            <a:hlinkClick r:id="rId4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2949262" y="2464227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Kviz A 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7364568" y="2442831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Kviz B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82290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1082351" y="1731955"/>
            <a:ext cx="954324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hr-HR" sz="2400" dirty="0">
                <a:solidFill>
                  <a:srgbClr val="000000"/>
                </a:solidFill>
                <a:latin typeface="+mn-lt"/>
              </a:rPr>
              <a:t>Hana i Lovro organizirali su utrku na stotinu metara na školskom igralištu. 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sz="2400" dirty="0" smtClean="0">
                <a:solidFill>
                  <a:srgbClr val="000000"/>
                </a:solidFill>
                <a:latin typeface="+mn-lt"/>
              </a:rPr>
              <a:t>Kako </a:t>
            </a:r>
            <a:r>
              <a:rPr lang="hr-HR" sz="2400" dirty="0">
                <a:solidFill>
                  <a:srgbClr val="000000"/>
                </a:solidFill>
                <a:latin typeface="+mn-lt"/>
              </a:rPr>
              <a:t>će Hana i Lovro odrediti tko je najbrži? </a:t>
            </a:r>
            <a:endParaRPr lang="hr-HR" sz="24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4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Što moraju mjeriti? 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TekstniOkvir 1"/>
          <p:cNvSpPr txBox="1"/>
          <p:nvPr/>
        </p:nvSpPr>
        <p:spPr>
          <a:xfrm>
            <a:off x="1196662" y="1085624"/>
            <a:ext cx="3594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6626" y="3744605"/>
            <a:ext cx="3904790" cy="23236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28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472528" y="971867"/>
            <a:ext cx="30239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Što je </a:t>
            </a:r>
            <a:r>
              <a:rPr lang="hr-HR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gibanje?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082351" y="1618198"/>
            <a:ext cx="98520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SzPct val="70000"/>
            </a:pP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Tijelo se giba kada mijenja položaj u </a:t>
            </a: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odnosu </a:t>
            </a: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na neko drugo tijelo dok se giba.  </a:t>
            </a:r>
            <a:endParaRPr lang="en-US" altLang="sr-Latn-RS" sz="3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5122" name="Picture 2" descr="https://www.e-sfera.hr/dodatni-digitalni-sadrzaji/00ba7d91-e034-492a-b80a-57d7221f0ed2/assets/image/brinco-r_e_3puta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35" y="3311853"/>
            <a:ext cx="4005588" cy="266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87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6954" y="703798"/>
            <a:ext cx="10056845" cy="986890"/>
          </a:xfrm>
        </p:spPr>
        <p:txBody>
          <a:bodyPr/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Put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9884" y="4060286"/>
            <a:ext cx="4657725" cy="1250932"/>
          </a:xfrm>
          <a:prstGeom prst="rect">
            <a:avLst/>
          </a:prstGeom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5" name="Pravokutnik 4"/>
          <p:cNvSpPr/>
          <p:nvPr/>
        </p:nvSpPr>
        <p:spPr>
          <a:xfrm>
            <a:off x="1082351" y="1918953"/>
            <a:ext cx="101222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000000"/>
                </a:solidFill>
              </a:rPr>
              <a:t>Prijeđeni put podrazumijeva udaljenost koju tijelo prelazi između početne i konačne točke gibanja. </a:t>
            </a:r>
            <a:r>
              <a:rPr lang="hr-HR" sz="1600" dirty="0">
                <a:solidFill>
                  <a:srgbClr val="000000"/>
                </a:solidFill>
                <a:latin typeface="Lato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44362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609823"/>
            <a:ext cx="10515600" cy="1325563"/>
          </a:xfrm>
        </p:spPr>
        <p:txBody>
          <a:bodyPr/>
          <a:lstStyle/>
          <a:p>
            <a:r>
              <a:rPr lang="hr-HR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Pomak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2782" y="1618198"/>
            <a:ext cx="5726035" cy="4351338"/>
          </a:xfrm>
          <a:prstGeom prst="rect">
            <a:avLst/>
          </a:prstGeom>
        </p:spPr>
      </p:pic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Pravokutnik 5"/>
          <p:cNvSpPr/>
          <p:nvPr/>
        </p:nvSpPr>
        <p:spPr>
          <a:xfrm>
            <a:off x="871471" y="2029361"/>
            <a:ext cx="4499019" cy="297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dirty="0">
                <a:solidFill>
                  <a:srgbClr val="000000"/>
                </a:solidFill>
              </a:rPr>
              <a:t>Pomak je pravocrtna udaljenost od početnog do konačnog položaja tijela koje se giba. </a:t>
            </a:r>
            <a:r>
              <a:rPr lang="hr-HR" dirty="0">
                <a:solidFill>
                  <a:srgbClr val="000000"/>
                </a:solidFill>
                <a:latin typeface="Lato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4424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082351" y="837832"/>
            <a:ext cx="88601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brzina ovisi o prijeđenom putu? </a:t>
            </a:r>
            <a:endParaRPr lang="en-US" sz="6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082351" y="1553866"/>
            <a:ext cx="10290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Marko i Petar svaki dan na posao odlaze biciklom. Obojica putuju do posla po sat </a:t>
            </a:r>
            <a:r>
              <a:rPr lang="hr-HR" sz="2800" dirty="0" smtClean="0">
                <a:solidFill>
                  <a:srgbClr val="000000"/>
                </a:solidFill>
              </a:rPr>
              <a:t>vremena.</a:t>
            </a:r>
          </a:p>
          <a:p>
            <a:r>
              <a:rPr lang="hr-HR" sz="2800" dirty="0" smtClean="0">
                <a:solidFill>
                  <a:srgbClr val="000000"/>
                </a:solidFill>
              </a:rPr>
              <a:t>Marko </a:t>
            </a:r>
            <a:r>
              <a:rPr lang="hr-HR" sz="2800" dirty="0">
                <a:solidFill>
                  <a:srgbClr val="000000"/>
                </a:solidFill>
              </a:rPr>
              <a:t>prijeđe 11 kilometara, a Petar 9</a:t>
            </a:r>
            <a:r>
              <a:rPr lang="hr-HR" sz="2800" dirty="0" smtClean="0">
                <a:solidFill>
                  <a:srgbClr val="000000"/>
                </a:solidFill>
              </a:rPr>
              <a:t> </a:t>
            </a:r>
            <a:r>
              <a:rPr lang="hr-HR" sz="2800" dirty="0">
                <a:solidFill>
                  <a:srgbClr val="000000"/>
                </a:solidFill>
              </a:rPr>
              <a:t>kilometara. </a:t>
            </a:r>
            <a:endParaRPr lang="hr-HR" sz="2800" dirty="0" smtClean="0">
              <a:solidFill>
                <a:srgbClr val="000000"/>
              </a:solidFill>
            </a:endParaRPr>
          </a:p>
          <a:p>
            <a:r>
              <a:rPr lang="hr-HR" sz="2800" dirty="0">
                <a:solidFill>
                  <a:srgbClr val="000000"/>
                </a:solidFill>
              </a:rPr>
              <a:t>Koji se od njih dvojice giba većom brzinom? </a:t>
            </a:r>
            <a:endParaRPr lang="hr-HR" sz="2800" dirty="0" smtClean="0">
              <a:solidFill>
                <a:srgbClr val="000000"/>
              </a:solidFill>
            </a:endParaRPr>
          </a:p>
          <a:p>
            <a:endParaRPr lang="hr-HR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6232" y="3882448"/>
            <a:ext cx="2318302" cy="238771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886" y="3805956"/>
            <a:ext cx="1930666" cy="254069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40430" y="5855731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Marko 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8106123" y="5855731"/>
            <a:ext cx="106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Petar 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078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2351" y="703798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Zaključujemo!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3"/>
          <p:cNvSpPr txBox="1">
            <a:spLocks noGrp="1"/>
          </p:cNvSpPr>
          <p:nvPr>
            <p:ph idx="1"/>
          </p:nvPr>
        </p:nvSpPr>
        <p:spPr>
          <a:xfrm>
            <a:off x="663261" y="3154363"/>
            <a:ext cx="11101587" cy="11069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r-HR" sz="3200" dirty="0"/>
              <a:t>Brzina </a:t>
            </a:r>
            <a:r>
              <a:rPr lang="hr-HR" sz="3200" dirty="0" smtClean="0"/>
              <a:t>tijela </a:t>
            </a:r>
            <a:r>
              <a:rPr lang="hr-HR" sz="3200" dirty="0"/>
              <a:t>je veća što je prijeđeni </a:t>
            </a:r>
            <a:r>
              <a:rPr lang="hr-HR" sz="3200" dirty="0" smtClean="0"/>
              <a:t>put</a:t>
            </a:r>
          </a:p>
          <a:p>
            <a:pPr marL="0" indent="0" algn="ctr">
              <a:buNone/>
            </a:pPr>
            <a:r>
              <a:rPr lang="hr-HR" sz="3200" dirty="0" smtClean="0"/>
              <a:t> </a:t>
            </a:r>
            <a:r>
              <a:rPr lang="hr-HR" sz="3200" dirty="0"/>
              <a:t>u zadanom vremenu veći. 	</a:t>
            </a:r>
          </a:p>
        </p:txBody>
      </p:sp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953036" y="1828800"/>
            <a:ext cx="10522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Marko se giba većom brzinom jer je u istom vremenu prešao duži  put. </a:t>
            </a:r>
            <a:endParaRPr lang="hr-HR" sz="2800" dirty="0"/>
          </a:p>
        </p:txBody>
      </p:sp>
    </p:spTree>
    <p:extLst>
      <p:ext uri="{BB962C8B-B14F-4D97-AF65-F5344CB8AC3E}">
        <p14:creationId xmlns="" xmlns:p14="http://schemas.microsoft.com/office/powerpoint/2010/main" val="12661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9523" y="703798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brzina ovisi o vremenu?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6695" y="1856659"/>
            <a:ext cx="10515600" cy="194788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Ivana i Mara natječu se u trčanju na </a:t>
            </a:r>
            <a:r>
              <a:rPr lang="hr-HR" dirty="0" smtClean="0"/>
              <a:t>100 </a:t>
            </a:r>
            <a:r>
              <a:rPr lang="hr-HR" dirty="0"/>
              <a:t>metara.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Mara pretrči </a:t>
            </a:r>
            <a:r>
              <a:rPr lang="hr-HR" dirty="0"/>
              <a:t>100 metara za 14, a Ivana za 20 </a:t>
            </a:r>
            <a:r>
              <a:rPr lang="hr-HR" dirty="0" smtClean="0"/>
              <a:t>sekundi. </a:t>
            </a:r>
            <a:endParaRPr lang="hr-HR" dirty="0"/>
          </a:p>
          <a:p>
            <a:pPr marL="0" indent="0">
              <a:buNone/>
            </a:pPr>
            <a:r>
              <a:rPr lang="pl-PL" dirty="0"/>
              <a:t>Koja je od njih dvije brža? </a:t>
            </a:r>
            <a:endParaRPr lang="hr-HR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0497" y="3841323"/>
            <a:ext cx="3466524" cy="2232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24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1688" y="500062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Zaključujemo 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924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Mara je brža jer je jednaki put prešla u kraćem vremenu. </a:t>
            </a:r>
            <a:endParaRPr lang="hr-HR" dirty="0"/>
          </a:p>
        </p:txBody>
      </p:sp>
      <p:sp>
        <p:nvSpPr>
          <p:cNvPr id="4" name="Zvijezda s 5 krakova 3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2</a:t>
            </a:r>
          </a:p>
        </p:txBody>
      </p:sp>
      <p:sp>
        <p:nvSpPr>
          <p:cNvPr id="6" name="TextBox 3"/>
          <p:cNvSpPr txBox="1">
            <a:spLocks/>
          </p:cNvSpPr>
          <p:nvPr/>
        </p:nvSpPr>
        <p:spPr>
          <a:xfrm>
            <a:off x="663261" y="3154363"/>
            <a:ext cx="11101587" cy="9787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200" dirty="0">
                <a:solidFill>
                  <a:srgbClr val="000000"/>
                </a:solidFill>
              </a:rPr>
              <a:t>Brzina tijela to je veća što je kraće vrijeme potrebno da tijelo prijeđe zadani </a:t>
            </a:r>
            <a:r>
              <a:rPr lang="hr-HR" sz="3200" dirty="0" smtClean="0">
                <a:solidFill>
                  <a:srgbClr val="000000"/>
                </a:solidFill>
              </a:rPr>
              <a:t>put.</a:t>
            </a:r>
            <a:r>
              <a:rPr lang="hr-HR" sz="32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2842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1744</TotalTime>
  <Words>445</Words>
  <Application>Microsoft Office PowerPoint</Application>
  <PresentationFormat>Custom</PresentationFormat>
  <Paragraphs>79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Tema sustava Office</vt:lpstr>
      <vt:lpstr>Jednadžba</vt:lpstr>
      <vt:lpstr>Equation</vt:lpstr>
      <vt:lpstr>Slide 1</vt:lpstr>
      <vt:lpstr>Slide 2</vt:lpstr>
      <vt:lpstr>Slide 3</vt:lpstr>
      <vt:lpstr>Put </vt:lpstr>
      <vt:lpstr> Pomak </vt:lpstr>
      <vt:lpstr>Slide 6</vt:lpstr>
      <vt:lpstr>Zaključujemo! </vt:lpstr>
      <vt:lpstr>Kako brzina ovisi o vremenu? </vt:lpstr>
      <vt:lpstr>Zaključujemo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30</cp:revision>
  <dcterms:created xsi:type="dcterms:W3CDTF">2020-09-12T17:39:48Z</dcterms:created>
  <dcterms:modified xsi:type="dcterms:W3CDTF">2021-02-08T09:36:22Z</dcterms:modified>
</cp:coreProperties>
</file>