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78" r:id="rId12"/>
    <p:sldId id="269" r:id="rId13"/>
    <p:sldId id="282" r:id="rId14"/>
    <p:sldId id="27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2548-2C57-4CC5-A600-3FAB86435866}" type="datetimeFigureOut">
              <a:rPr lang="hr-HR"/>
              <a:pPr>
                <a:defRPr/>
              </a:pPr>
              <a:t>8.2.2021.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15B5E-C8C8-40AF-A23B-5749F1F896C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218238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u.glogster.com/glog/jednoliko-i-nejednoliko-gibanje-5dfc57700086d/32l0sn2u69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4b0f17c5-1b6b-4f00-b111-3ccf53737c86/assets/interactivity/kviz_a_2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b0f17c5-1b6b-4f00-b111-3ccf53737c86/assets/interactivity/kviz_b_1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b0f17c5-1b6b-4f00-b111-3ccf53737c86/assets/video/cassette_tape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b0f17c5-1b6b-4f00-b111-3ccf53737c86/assets/video/nc2_t3_jednoliko_gibanje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4b0f17c5-1b6b-4f00-b111-3ccf53737c86/assets/interactivity/jednpravgib_1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Jednoliko </a:t>
            </a:r>
            <a:r>
              <a:rPr lang="en-U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nejednoliko gibanje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3234" y="5715000"/>
            <a:ext cx="2627290" cy="260797"/>
          </a:xfrm>
        </p:spPr>
        <p:txBody>
          <a:bodyPr rtlCol="0">
            <a:normAutofit fontScale="85000" lnSpcReduction="20000"/>
          </a:bodyPr>
          <a:lstStyle/>
          <a:p>
            <a:pPr algn="r">
              <a:defRPr/>
            </a:pPr>
            <a:r>
              <a:rPr lang="hr-HR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GIBANJE I SILA  </a:t>
            </a:r>
            <a:endParaRPr lang="hr-HR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0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393" y="1160998"/>
            <a:ext cx="3797055" cy="4351338"/>
          </a:xfrm>
          <a:prstGeom prst="rect">
            <a:avLst/>
          </a:prstGeom>
        </p:spPr>
      </p:pic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499279" y="2047742"/>
            <a:ext cx="5962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Veći nagib pravca u </a:t>
            </a:r>
            <a:r>
              <a:rPr lang="hr-HR" sz="2800" i="1" dirty="0" smtClean="0"/>
              <a:t>s</a:t>
            </a:r>
            <a:r>
              <a:rPr lang="hr-HR" sz="2800" dirty="0" smtClean="0"/>
              <a:t>, </a:t>
            </a:r>
            <a:r>
              <a:rPr lang="hr-HR" sz="2800" i="1" dirty="0" smtClean="0"/>
              <a:t>t</a:t>
            </a:r>
            <a:r>
              <a:rPr lang="hr-HR" sz="2800" dirty="0" smtClean="0"/>
              <a:t> </a:t>
            </a:r>
            <a:r>
              <a:rPr lang="hr-HR" sz="2800" dirty="0" smtClean="0"/>
              <a:t>grafu predstavlja veću brzinu</a:t>
            </a:r>
            <a:r>
              <a:rPr lang="hr-HR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173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79321" y="868610"/>
            <a:ext cx="3493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Nejednoliko gibanje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9321" y="1618198"/>
            <a:ext cx="10169997" cy="671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cs typeface="Arial" pitchFamily="34" charset="0"/>
              </a:rPr>
              <a:t>Gibanje </a:t>
            </a:r>
            <a:r>
              <a:rPr lang="en-US" sz="2800" dirty="0" err="1">
                <a:cs typeface="Arial" pitchFamily="34" charset="0"/>
              </a:rPr>
              <a:t>pri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kojemu</a:t>
            </a:r>
            <a:r>
              <a:rPr lang="en-US" sz="2800" dirty="0">
                <a:cs typeface="Arial" pitchFamily="34" charset="0"/>
              </a:rPr>
              <a:t> se </a:t>
            </a:r>
            <a:r>
              <a:rPr lang="en-US" sz="2800" dirty="0" err="1">
                <a:cs typeface="Arial" pitchFamily="34" charset="0"/>
              </a:rPr>
              <a:t>brzina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mijenja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nazivamo</a:t>
            </a:r>
            <a:r>
              <a:rPr lang="hr-HR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nejednoliko </a:t>
            </a:r>
            <a:r>
              <a:rPr lang="en-US" sz="2800" dirty="0">
                <a:cs typeface="Arial" pitchFamily="34" charset="0"/>
              </a:rPr>
              <a:t>gibanje.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889" y="3528497"/>
            <a:ext cx="8178085" cy="1017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5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6464041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82351" y="1743012"/>
            <a:ext cx="10698763" cy="38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Kada se tijelo giba jednoliko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?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Za kakvo gibanje tijela kažemo da je nejednoliko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?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 smtClean="0">
                <a:latin typeface="+mn-lt"/>
                <a:cs typeface="Arial" panose="020B0604020202020204" pitchFamily="34" charset="0"/>
              </a:rPr>
              <a:t>Št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o možemo zaključiti o brzini kod jednolikog gibanja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?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Opišite odnos puta i vremena kod jednolikoga 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gibanja.</a:t>
            </a:r>
            <a:endParaRPr lang="hr-HR" altLang="sr-Latn-RS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Što možemo zaključiti iz nagiba pravca u </a:t>
            </a:r>
            <a:r>
              <a:rPr lang="hr-HR" altLang="sr-Latn-RS" i="1" dirty="0" smtClean="0">
                <a:latin typeface="+mn-lt"/>
                <a:cs typeface="Arial" panose="020B0604020202020204" pitchFamily="34" charset="0"/>
              </a:rPr>
              <a:t>s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hr-HR" altLang="sr-Latn-RS" i="1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grafu jednolikog gibanja? 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8930" y="1986903"/>
            <a:ext cx="5778855" cy="4243760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199" y="6613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1441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132269" y="1040102"/>
            <a:ext cx="10363199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02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ist, Icon, Symbol, Paper, Sign, Flat">
            <a:hlinkClick r:id="rId4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2949262" y="2464227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Kviz A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364568" y="2442831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Kviz B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24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82351" y="703798"/>
            <a:ext cx="10040155" cy="986890"/>
          </a:xfrm>
        </p:spPr>
        <p:txBody>
          <a:bodyPr/>
          <a:lstStyle/>
          <a:p>
            <a:r>
              <a:rPr lang="hr-HR" dirty="0" smtClean="0">
                <a:solidFill>
                  <a:srgbClr val="000099"/>
                </a:solidFill>
              </a:rPr>
              <a:t>Razmislite!</a:t>
            </a:r>
            <a:endParaRPr lang="hr-HR" dirty="0">
              <a:solidFill>
                <a:srgbClr val="000099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082351" y="1618199"/>
            <a:ext cx="5988150" cy="20265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dirty="0" smtClean="0"/>
              <a:t>Iva je s </a:t>
            </a:r>
            <a:r>
              <a:rPr lang="hr-HR" dirty="0" smtClean="0"/>
              <a:t>obitelji </a:t>
            </a:r>
            <a:r>
              <a:rPr lang="hr-HR" dirty="0" smtClean="0"/>
              <a:t>putuje na more. Veći dio vremena proveli su u vožnji autocestom nego </a:t>
            </a:r>
            <a:r>
              <a:rPr lang="hr-HR" dirty="0" smtClean="0"/>
              <a:t>kroz grad. </a:t>
            </a:r>
            <a:endParaRPr lang="hr-HR" dirty="0" smtClean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0187" y="1236373"/>
            <a:ext cx="3731477" cy="222051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92199" y="3767710"/>
            <a:ext cx="10689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Kako se gradska vožnja razlikuje od one po autocesti? 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Što se događa s brzinom automobila tijekom vožnje gradom</a:t>
            </a:r>
            <a:r>
              <a:rPr lang="hr-HR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Što </a:t>
            </a:r>
            <a:r>
              <a:rPr lang="hr-HR" sz="2800" dirty="0"/>
              <a:t>možemo zaključiti o brzini kojom se giba automobil </a:t>
            </a:r>
            <a:r>
              <a:rPr lang="hr-HR" sz="2800" dirty="0" smtClean="0"/>
              <a:t>autocestom? 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682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082351" y="1245626"/>
            <a:ext cx="58727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cisterne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kapa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ulje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jednakim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vremenskim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razmacima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od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5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sekund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će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izgledati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tragovi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cesti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koje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ostavi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cisterna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koja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se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giba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stalnom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brzinom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?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126" y="1489867"/>
            <a:ext cx="4419253" cy="3481836"/>
          </a:xfrm>
          <a:prstGeom prst="rect">
            <a:avLst/>
          </a:prstGeom>
        </p:spPr>
      </p:pic>
      <p:pic>
        <p:nvPicPr>
          <p:cNvPr id="7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1" y="4744879"/>
            <a:ext cx="1046861" cy="1035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351" y="5780163"/>
            <a:ext cx="1199520" cy="617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8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221346" y="837832"/>
            <a:ext cx="34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cs typeface="Arial" pitchFamily="34" charset="0"/>
              </a:rPr>
              <a:t>Jednoliko gibanje</a:t>
            </a:r>
            <a:endParaRPr lang="en-US" sz="3600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221346" y="1608889"/>
            <a:ext cx="891165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/>
              <a:t>Na </a:t>
            </a:r>
            <a:r>
              <a:rPr lang="en-US" altLang="sr-Latn-RS" sz="2800" dirty="0" smtClean="0"/>
              <a:t> </a:t>
            </a:r>
            <a:r>
              <a:rPr lang="en-US" altLang="sr-Latn-RS" sz="2800" dirty="0"/>
              <a:t>ravnoj cesti cisterna </a:t>
            </a:r>
            <a:r>
              <a:rPr lang="en-US" altLang="sr-Latn-RS" sz="2800" dirty="0" err="1"/>
              <a:t>svake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sekunde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prevali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jednako</a:t>
            </a:r>
            <a:r>
              <a:rPr lang="en-US" altLang="sr-Latn-RS" sz="2800" dirty="0"/>
              <a:t> </a:t>
            </a:r>
            <a:r>
              <a:rPr lang="en-US" altLang="sr-Latn-RS" sz="2800" dirty="0" err="1"/>
              <a:t>dugačak</a:t>
            </a:r>
            <a:r>
              <a:rPr lang="en-US" altLang="sr-Latn-RS" sz="2800" dirty="0"/>
              <a:t> </a:t>
            </a:r>
            <a:r>
              <a:rPr lang="en-US" altLang="sr-Latn-RS" sz="2800" dirty="0" smtClean="0"/>
              <a:t>put</a:t>
            </a:r>
            <a:r>
              <a:rPr lang="hr-HR" altLang="sr-Latn-RS" sz="2000" dirty="0" smtClean="0"/>
              <a:t>.</a:t>
            </a:r>
            <a:endParaRPr lang="en-US" altLang="sr-Latn-RS" sz="2000" dirty="0"/>
          </a:p>
          <a:p>
            <a:pPr>
              <a:lnSpc>
                <a:spcPct val="150000"/>
              </a:lnSpc>
              <a:buSzPct val="70000"/>
            </a:pPr>
            <a:endParaRPr lang="en-US" altLang="sr-Latn-RS" sz="2000" b="1" dirty="0"/>
          </a:p>
        </p:txBody>
      </p:sp>
      <p:pic>
        <p:nvPicPr>
          <p:cNvPr id="15363" name="Picture 5" descr="b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8" y="4293571"/>
            <a:ext cx="10721024" cy="11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6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99" y="930276"/>
            <a:ext cx="1137013" cy="127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1399" y="2496050"/>
            <a:ext cx="1199520" cy="617031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217925" y="3113081"/>
            <a:ext cx="891507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Gibanje je </a:t>
            </a:r>
            <a:r>
              <a:rPr lang="hr-HR" sz="2800" b="1" dirty="0"/>
              <a:t>jednoliko</a:t>
            </a:r>
            <a:r>
              <a:rPr lang="hr-HR" sz="2800" dirty="0"/>
              <a:t>, ako se tijelo giba stalnom brzinom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42110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868720"/>
              </p:ext>
            </p:extLst>
          </p:nvPr>
        </p:nvGraphicFramePr>
        <p:xfrm>
          <a:off x="3373439" y="1618198"/>
          <a:ext cx="6096000" cy="25905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hr-HR" sz="1800" i="1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/s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/m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/ (m/s)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20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 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100 m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m/s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 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200 m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m/s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15 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300 m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m/s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400 m 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m/s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25 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500 m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m/s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30 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600 m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 m/s</a:t>
                      </a:r>
                      <a:endParaRPr lang="en-US" sz="1800" dirty="0"/>
                    </a:p>
                  </a:txBody>
                  <a:tcPr marT="45714" marB="4571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1" name="TextBox 2"/>
          <p:cNvSpPr txBox="1">
            <a:spLocks noChangeArrowheads="1"/>
          </p:cNvSpPr>
          <p:nvPr/>
        </p:nvSpPr>
        <p:spPr bwMode="auto">
          <a:xfrm>
            <a:off x="1365161" y="909637"/>
            <a:ext cx="6195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Tablični prikaz jednolikog gibanja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4417703"/>
              </p:ext>
            </p:extLst>
          </p:nvPr>
        </p:nvGraphicFramePr>
        <p:xfrm>
          <a:off x="1512194" y="1943556"/>
          <a:ext cx="1096963" cy="1214438"/>
        </p:xfrm>
        <a:graphic>
          <a:graphicData uri="http://schemas.openxmlformats.org/presentationml/2006/ole">
            <p:oleObj spid="_x0000_s1033" name="Equation" r:id="rId3" imgW="355292" imgH="393359" progId="">
              <p:embed/>
            </p:oleObj>
          </a:graphicData>
        </a:graphic>
      </p:graphicFrame>
      <p:sp>
        <p:nvSpPr>
          <p:cNvPr id="1062" name="TextBox 4"/>
          <p:cNvSpPr txBox="1">
            <a:spLocks noChangeArrowheads="1"/>
          </p:cNvSpPr>
          <p:nvPr/>
        </p:nvSpPr>
        <p:spPr bwMode="auto">
          <a:xfrm>
            <a:off x="2060676" y="4657860"/>
            <a:ext cx="7946265" cy="1318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Brzina ima stalnu vrijednost, pa kažemo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da je to </a:t>
            </a:r>
            <a:r>
              <a:rPr lang="hr-HR" altLang="sr-Latn-RS" sz="2800" b="1" dirty="0" smtClean="0">
                <a:latin typeface="+mn-lt"/>
                <a:cs typeface="Arial" panose="020B0604020202020204" pitchFamily="34" charset="0"/>
              </a:rPr>
              <a:t>jednoliko gibanje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2203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417750" y="1015426"/>
            <a:ext cx="5745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Grafički  prikaz jednolikog gibanja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597758" y="1752898"/>
            <a:ext cx="7482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s, t</a:t>
            </a:r>
            <a:r>
              <a:rPr lang="hr-HR" altLang="sr-Latn-RS" sz="2800" b="1" dirty="0">
                <a:latin typeface="+mn-lt"/>
                <a:cs typeface="Arial" panose="020B0604020202020204" pitchFamily="34" charset="0"/>
              </a:rPr>
              <a:t> – </a:t>
            </a:r>
            <a:r>
              <a:rPr lang="hr-HR" altLang="sr-Latn-RS" sz="2800" b="1" dirty="0" smtClean="0">
                <a:latin typeface="+mn-lt"/>
                <a:cs typeface="Arial" panose="020B0604020202020204" pitchFamily="34" charset="0"/>
              </a:rPr>
              <a:t>graf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Graf koji  prikazuje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put </a:t>
            </a: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s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ovisnosti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o vremenu </a:t>
            </a:r>
            <a:r>
              <a:rPr lang="hr-HR" altLang="sr-Latn-RS" sz="2800" b="1" i="1" dirty="0" smtClean="0">
                <a:latin typeface="+mn-lt"/>
                <a:cs typeface="Arial" panose="020B0604020202020204" pitchFamily="34" charset="0"/>
              </a:rPr>
              <a:t>t</a:t>
            </a:r>
            <a:endParaRPr lang="en-US" altLang="sr-Latn-RS" sz="28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159" y="5610523"/>
            <a:ext cx="92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 jednoliko gibanje </a:t>
            </a:r>
            <a:r>
              <a:rPr lang="hr-HR" alt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s, t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– graf je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pravac koji prolazi kroz ishodište.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6" descr="fjhdk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58" y="1470487"/>
            <a:ext cx="3429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476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185382" y="887093"/>
            <a:ext cx="5745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Grafički  prikaz jednolikog gibanja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185382" y="1564755"/>
            <a:ext cx="104571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v, t</a:t>
            </a:r>
            <a:r>
              <a:rPr lang="hr-HR" altLang="sr-Latn-RS" sz="2800" b="1" dirty="0">
                <a:latin typeface="+mn-lt"/>
                <a:cs typeface="Arial" panose="020B0604020202020204" pitchFamily="34" charset="0"/>
              </a:rPr>
              <a:t> – graf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Graf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koji prikazuje brzinu </a:t>
            </a: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v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u ovisnosti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o vremenu </a:t>
            </a:r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t</a:t>
            </a:r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6627" name="Picture 5" descr="gg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63" y="3219114"/>
            <a:ext cx="4906987" cy="281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8614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0115" y="1133942"/>
            <a:ext cx="9861473" cy="149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3200" dirty="0" smtClean="0">
                <a:cs typeface="Arial" pitchFamily="34" charset="0"/>
              </a:rPr>
              <a:t>Put koji pri jednolikom gibanju tijelo prijeđe tijekom </a:t>
            </a:r>
          </a:p>
          <a:p>
            <a:pPr>
              <a:lnSpc>
                <a:spcPct val="150000"/>
              </a:lnSpc>
              <a:defRPr/>
            </a:pPr>
            <a:r>
              <a:rPr lang="hr-HR" sz="3200" dirty="0" smtClean="0">
                <a:cs typeface="Arial" pitchFamily="34" charset="0"/>
              </a:rPr>
              <a:t>vremena </a:t>
            </a:r>
            <a:r>
              <a:rPr lang="hr-HR" sz="3200" i="1" dirty="0" smtClean="0">
                <a:cs typeface="Arial" pitchFamily="34" charset="0"/>
              </a:rPr>
              <a:t>t </a:t>
            </a:r>
            <a:r>
              <a:rPr lang="hr-HR" sz="3200" dirty="0" smtClean="0">
                <a:cs typeface="Arial" pitchFamily="34" charset="0"/>
              </a:rPr>
              <a:t>jednak je umnošku stalne brzine </a:t>
            </a:r>
            <a:r>
              <a:rPr lang="hr-HR" sz="3200" i="1" dirty="0" smtClean="0">
                <a:cs typeface="Arial" pitchFamily="34" charset="0"/>
              </a:rPr>
              <a:t>v</a:t>
            </a:r>
            <a:r>
              <a:rPr lang="hr-HR" sz="3200" dirty="0" smtClean="0">
                <a:cs typeface="Arial" pitchFamily="34" charset="0"/>
              </a:rPr>
              <a:t> i vremena</a:t>
            </a:r>
            <a:r>
              <a:rPr lang="hr-HR" sz="2400" dirty="0" smtClean="0">
                <a:cs typeface="Arial" pitchFamily="34" charset="0"/>
              </a:rPr>
              <a:t> </a:t>
            </a:r>
            <a:r>
              <a:rPr lang="hr-HR" sz="2400" i="1" dirty="0" smtClean="0">
                <a:cs typeface="Arial" pitchFamily="34" charset="0"/>
              </a:rPr>
              <a:t>t</a:t>
            </a:r>
            <a:r>
              <a:rPr lang="hr-HR" sz="2400" dirty="0" smtClean="0">
                <a:cs typeface="Arial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378039" y="3271234"/>
            <a:ext cx="434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 smtClean="0"/>
              <a:t>s</a:t>
            </a:r>
            <a:r>
              <a:rPr lang="hr-HR" sz="3200" dirty="0" smtClean="0"/>
              <a:t> = </a:t>
            </a:r>
            <a:r>
              <a:rPr lang="hr-HR" sz="3200" i="1" dirty="0" smtClean="0"/>
              <a:t>v</a:t>
            </a:r>
            <a:r>
              <a:rPr lang="hr-HR" sz="3200" dirty="0" smtClean="0"/>
              <a:t> · </a:t>
            </a:r>
            <a:r>
              <a:rPr lang="hr-HR" sz="3200" i="1" dirty="0" smtClean="0"/>
              <a:t>t</a:t>
            </a:r>
            <a:r>
              <a:rPr lang="hr-HR" sz="3200" dirty="0" smtClean="0"/>
              <a:t> </a:t>
            </a:r>
          </a:p>
          <a:p>
            <a:r>
              <a:rPr lang="hr-HR" sz="3200" i="1" dirty="0" smtClean="0"/>
              <a:t>v</a:t>
            </a:r>
            <a:r>
              <a:rPr lang="hr-HR" sz="3200" dirty="0" smtClean="0"/>
              <a:t> = stalna vrijednost </a:t>
            </a:r>
            <a:endParaRPr lang="hr-HR" sz="3200" dirty="0"/>
          </a:p>
        </p:txBody>
      </p:sp>
      <p:pic>
        <p:nvPicPr>
          <p:cNvPr id="7" name="Slika 6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9123" y="4474509"/>
            <a:ext cx="859611" cy="98154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816000" y="5670447"/>
            <a:ext cx="100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Virtualno istraži </a:t>
            </a:r>
            <a:endParaRPr lang="hr-HR" sz="1400" dirty="0"/>
          </a:p>
        </p:txBody>
      </p:sp>
    </p:spTree>
    <p:extLst>
      <p:ext uri="{BB962C8B-B14F-4D97-AF65-F5344CB8AC3E}">
        <p14:creationId xmlns="" xmlns:p14="http://schemas.microsoft.com/office/powerpoint/2010/main" val="29762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289" y="5410200"/>
            <a:ext cx="7685087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sr-Latn-RS" sz="2400">
                <a:latin typeface="Arial" panose="020B0604020202020204" pitchFamily="34" charset="0"/>
                <a:cs typeface="Arial" panose="020B0604020202020204" pitchFamily="34" charset="0"/>
              </a:rPr>
              <a:t>Veći nagib pravca u </a:t>
            </a:r>
            <a:r>
              <a:rPr lang="en-US" altLang="sr-Latn-RS" sz="24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sr-Latn-RS" sz="24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altLang="sr-Latn-R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sr-Latn-RS" sz="2400">
                <a:latin typeface="Arial" panose="020B0604020202020204" pitchFamily="34" charset="0"/>
                <a:cs typeface="Arial" panose="020B0604020202020204" pitchFamily="34" charset="0"/>
              </a:rPr>
              <a:t> – grafu predstavlja veću brzinu.</a:t>
            </a:r>
          </a:p>
        </p:txBody>
      </p:sp>
      <p:pic>
        <p:nvPicPr>
          <p:cNvPr id="28674" name="Picture 5" descr="j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34290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4061" y="703798"/>
            <a:ext cx="86528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Kako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iz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</a:t>
            </a: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–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grafa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zaključiti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koje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tijelo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giba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brže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?</a:t>
            </a:r>
            <a:endParaRPr lang="hr-HR" sz="32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6090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304</TotalTime>
  <Words>392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Tema sustava Office</vt:lpstr>
      <vt:lpstr>Equation</vt:lpstr>
      <vt:lpstr>Jednoliko i nejednoliko gibanje</vt:lpstr>
      <vt:lpstr>Razmislite!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Klikom na interaktivnu umnu mapu ponovite ključne pojmove i provjerite znanje 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28</cp:revision>
  <dcterms:created xsi:type="dcterms:W3CDTF">2020-09-12T17:39:48Z</dcterms:created>
  <dcterms:modified xsi:type="dcterms:W3CDTF">2021-02-08T09:41:08Z</dcterms:modified>
</cp:coreProperties>
</file>