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4" r:id="rId5"/>
    <p:sldId id="275" r:id="rId6"/>
    <p:sldId id="276" r:id="rId7"/>
    <p:sldId id="273" r:id="rId8"/>
    <p:sldId id="269" r:id="rId9"/>
    <p:sldId id="27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A0D8-B393-46BE-A7BE-E5AC3983B1A8}" type="datetimeFigureOut">
              <a:rPr lang="hr-HR"/>
              <a:pPr>
                <a:defRPr/>
              </a:pPr>
              <a:t>8.2.2021.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FC83-A733-4187-B16B-4D62C91E1F81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="" xmlns:p14="http://schemas.microsoft.com/office/powerpoint/2010/main" val="18436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9a4a4921-a869-4f6d-b0bb-ae0d95d911a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9a4a4921-a869-4f6d-b0bb-ae0d95d911af/assets/video/nc2_t5_slobodni_pad_utega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0a107bf8-d64c-4866-b922-f0c32c698f6b/assets/interactivity/slobodni_pad/index.html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9a4a4921-a869-4f6d-b0bb-ae0d95d911af/assets/interactivity/kviz_a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a4a4921-a869-4f6d-b0bb-ae0d95d911af/assets/interactivity/kviz_b_3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Jednoliko ubrzano gibanje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06872" y="5676363"/>
            <a:ext cx="266592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hr-HR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GIBANJE I SILA </a:t>
            </a:r>
            <a:endParaRPr lang="hr-HR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5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877911" y="1807195"/>
            <a:ext cx="58577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Kako se skakač giba od starta do odraza sa skakaonice?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Kako se mijenja brzina skakača tijekom samog leta?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90033" y="863025"/>
            <a:ext cx="594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Razmisli </a:t>
            </a:r>
            <a:endParaRPr lang="hr-HR" sz="3200" dirty="0">
              <a:solidFill>
                <a:srgbClr val="000099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196" y="1807195"/>
            <a:ext cx="4772785" cy="2686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8039" y="837832"/>
            <a:ext cx="5917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Jednoliko ubrzano gibanje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378039" y="4901017"/>
            <a:ext cx="8509454" cy="1143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400" dirty="0">
                <a:cs typeface="Arial" pitchFamily="34" charset="0"/>
              </a:rPr>
              <a:t>Gibanje pri kojemu akceleracija ima stalno jednaku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400" dirty="0">
                <a:cs typeface="Arial" pitchFamily="34" charset="0"/>
              </a:rPr>
              <a:t>pozitivnu vrijednost zove se jednoliko ubrzano gibanje.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2141374" y="1824865"/>
            <a:ext cx="597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Kako se tijelo giba niz kosinu? </a:t>
            </a:r>
            <a:endParaRPr lang="hr-HR" sz="2400" dirty="0"/>
          </a:p>
        </p:txBody>
      </p:sp>
      <p:pic>
        <p:nvPicPr>
          <p:cNvPr id="7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41" y="978435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2995" y="2501055"/>
            <a:ext cx="1377315" cy="77406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7588" y="2355832"/>
            <a:ext cx="5113234" cy="2475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4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462826" y="930277"/>
            <a:ext cx="7099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Tablični prikaz jednoliko ubrzanog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861025" y="1595301"/>
            <a:ext cx="8181022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/>
              <a:t> U tablici su prikazane brzina i akceleracija u ovisnosti o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/>
              <a:t>vremenu za jednoliko ubrzano gibanje automobila.</a:t>
            </a:r>
            <a:endParaRPr lang="en-US" altLang="sr-Latn-R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2658462"/>
              </p:ext>
            </p:extLst>
          </p:nvPr>
        </p:nvGraphicFramePr>
        <p:xfrm>
          <a:off x="2903536" y="3045550"/>
          <a:ext cx="6096000" cy="20542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326">
                <a:tc>
                  <a:txBody>
                    <a:bodyPr/>
                    <a:lstStyle/>
                    <a:p>
                      <a:pPr algn="ctr"/>
                      <a:r>
                        <a:rPr lang="hr-HR" sz="18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i="1" baseline="0" dirty="0" smtClean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/ 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/ (m/s)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i="1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/ (m/s²)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8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3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12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16</a:t>
                      </a:r>
                      <a:r>
                        <a:rPr lang="hr-HR" sz="1800" baseline="0" dirty="0" smtClean="0"/>
                        <a:t> 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</a:t>
                      </a:r>
                      <a:endParaRPr lang="en-US" sz="1800" dirty="0"/>
                    </a:p>
                  </a:txBody>
                  <a:tcPr marT="45706" marB="457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1367306"/>
              </p:ext>
            </p:extLst>
          </p:nvPr>
        </p:nvGraphicFramePr>
        <p:xfrm>
          <a:off x="4096407" y="5231843"/>
          <a:ext cx="3243064" cy="1001531"/>
        </p:xfrm>
        <a:graphic>
          <a:graphicData uri="http://schemas.openxmlformats.org/presentationml/2006/ole">
            <p:oleObj spid="_x0000_s1033" name="Equation" r:id="rId3" imgW="952087" imgH="393529" progId="">
              <p:embed/>
            </p:oleObj>
          </a:graphicData>
        </a:graphic>
      </p:graphicFrame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8038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26524" y="1004552"/>
            <a:ext cx="8111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Grafički  prikaz jednoliko ubrzanog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4237149" y="2086597"/>
            <a:ext cx="77402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v</a:t>
            </a:r>
            <a:r>
              <a:rPr lang="hr-HR" altLang="sr-Latn-RS" sz="2800" b="1" dirty="0" smtClean="0">
                <a:latin typeface="+mn-lt"/>
                <a:cs typeface="Arial" panose="020B0604020202020204" pitchFamily="34" charset="0"/>
              </a:rPr>
              <a:t>,</a:t>
            </a:r>
            <a:r>
              <a:rPr lang="hr-HR" altLang="sr-Latn-RS" sz="2800" b="1" i="1" dirty="0" smtClean="0">
                <a:latin typeface="+mn-lt"/>
                <a:cs typeface="Arial" panose="020B0604020202020204" pitchFamily="34" charset="0"/>
              </a:rPr>
              <a:t> t</a:t>
            </a:r>
            <a:r>
              <a:rPr lang="hr-HR" altLang="sr-Latn-RS" sz="28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– graf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Graf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koji prikazuje brzinu 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v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ovisnosti o vremenu </a:t>
            </a: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149" y="3736060"/>
            <a:ext cx="7320145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>
                <a:cs typeface="Arial" pitchFamily="34" charset="0"/>
              </a:rPr>
              <a:t>Za jednoliko ubrzano  gibanje </a:t>
            </a:r>
            <a:r>
              <a:rPr lang="hr-HR" sz="2800" i="1" dirty="0">
                <a:cs typeface="Arial" pitchFamily="34" charset="0"/>
              </a:rPr>
              <a:t>v</a:t>
            </a:r>
            <a:r>
              <a:rPr lang="hr-HR" sz="2800" i="1" dirty="0" smtClean="0">
                <a:cs typeface="Arial" pitchFamily="34" charset="0"/>
              </a:rPr>
              <a:t>, t </a:t>
            </a:r>
            <a:r>
              <a:rPr lang="hr-HR" sz="2800" dirty="0">
                <a:cs typeface="Arial" pitchFamily="34" charset="0"/>
              </a:rPr>
              <a:t>– graf je </a:t>
            </a:r>
            <a:r>
              <a:rPr lang="hr-HR" sz="2800" dirty="0" smtClean="0">
                <a:cs typeface="Arial" pitchFamily="34" charset="0"/>
              </a:rPr>
              <a:t>pravac </a:t>
            </a:r>
          </a:p>
          <a:p>
            <a:pPr>
              <a:defRPr/>
            </a:pPr>
            <a:r>
              <a:rPr lang="hr-HR" sz="2800" dirty="0" smtClean="0">
                <a:cs typeface="Arial" pitchFamily="34" charset="0"/>
              </a:rPr>
              <a:t>koji prolazi ishodište.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61444" name="Picture 6" descr="f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034"/>
          <a:stretch>
            <a:fillRect/>
          </a:stretch>
        </p:blipFill>
        <p:spPr bwMode="auto">
          <a:xfrm>
            <a:off x="674799" y="1853795"/>
            <a:ext cx="3562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8176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33824" y="868610"/>
            <a:ext cx="7199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Grafički  prikaz jednoliko ubrzanog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4923756" y="2485622"/>
            <a:ext cx="65899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a,t</a:t>
            </a:r>
            <a:r>
              <a:rPr lang="hr-HR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graf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Graf koji prikazuje akceleraciju </a:t>
            </a:r>
            <a:r>
              <a:rPr lang="hr-HR" altLang="sr-Latn-R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ovisnosti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vremenu </a:t>
            </a:r>
            <a:r>
              <a:rPr lang="hr-HR" altLang="sr-Latn-R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alt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7" name="Picture 5" descr="gggggggggg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0" y="1709795"/>
            <a:ext cx="3581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9455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19896" y="831263"/>
            <a:ext cx="263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Slobodni pad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03336" y="3917592"/>
            <a:ext cx="54279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Tijelo u slobodnom padu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ubrzava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stalnom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akceleracijom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7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42" y="738958"/>
            <a:ext cx="971476" cy="974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4122" y="1812445"/>
            <a:ext cx="1377315" cy="77406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8149" y="1812445"/>
            <a:ext cx="3268014" cy="376542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03336" y="1618198"/>
            <a:ext cx="54717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Tijelo  ispušteno  </a:t>
            </a:r>
            <a:r>
              <a:rPr lang="hr-HR" sz="2800" dirty="0">
                <a:cs typeface="Arial" pitchFamily="34" charset="0"/>
              </a:rPr>
              <a:t>iz ruke slobodno pada sa stalnom akceleracijom, koja na Zemlji iznosi </a:t>
            </a:r>
            <a:r>
              <a:rPr lang="hr-HR" sz="2800" dirty="0" smtClean="0">
                <a:cs typeface="Arial" pitchFamily="34" charset="0"/>
              </a:rPr>
              <a:t> </a:t>
            </a:r>
            <a:r>
              <a:rPr lang="hr-HR" sz="2800" b="1" i="1" dirty="0" smtClean="0">
                <a:cs typeface="Arial" pitchFamily="34" charset="0"/>
              </a:rPr>
              <a:t>a </a:t>
            </a:r>
            <a:r>
              <a:rPr lang="hr-HR" sz="2800" b="1" i="1" dirty="0">
                <a:cs typeface="Arial" pitchFamily="34" charset="0"/>
              </a:rPr>
              <a:t>= g </a:t>
            </a:r>
            <a:r>
              <a:rPr lang="hr-HR" sz="2800" b="1" dirty="0">
                <a:cs typeface="Arial" pitchFamily="34" charset="0"/>
              </a:rPr>
              <a:t>= 9,81 </a:t>
            </a:r>
            <a:r>
              <a:rPr lang="hr-HR" sz="2800" b="1" dirty="0" smtClean="0">
                <a:cs typeface="Arial" pitchFamily="34" charset="0"/>
              </a:rPr>
              <a:t>m/s²</a:t>
            </a:r>
            <a:r>
              <a:rPr lang="hr-HR" sz="2800" dirty="0" smtClean="0">
                <a:cs typeface="Arial" pitchFamily="34" charset="0"/>
              </a:rPr>
              <a:t>.</a:t>
            </a:r>
          </a:p>
          <a:p>
            <a:pPr>
              <a:defRPr/>
            </a:pPr>
            <a:endParaRPr lang="hr-HR" sz="2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Slika 11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9363" y="4388187"/>
            <a:ext cx="859155" cy="981075"/>
          </a:xfrm>
          <a:prstGeom prst="rect">
            <a:avLst/>
          </a:prstGeom>
        </p:spPr>
      </p:pic>
      <p:sp>
        <p:nvSpPr>
          <p:cNvPr id="13" name="Tekstni okvir 2"/>
          <p:cNvSpPr txBox="1">
            <a:spLocks noChangeArrowheads="1"/>
          </p:cNvSpPr>
          <p:nvPr/>
        </p:nvSpPr>
        <p:spPr bwMode="auto">
          <a:xfrm>
            <a:off x="10741517" y="5577867"/>
            <a:ext cx="977001" cy="6823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="" xmlns:p14="http://schemas.microsoft.com/office/powerpoint/2010/main" val="21302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55332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jednoliko ubrzano gibanje?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Što znači da se tijelo gibalo </a:t>
            </a:r>
            <a:r>
              <a:rPr lang="hr-HR" altLang="sr-Latn-RS" dirty="0">
                <a:latin typeface="+mn-lt"/>
                <a:cs typeface="Arial" panose="020B0604020202020204" pitchFamily="34" charset="0"/>
              </a:rPr>
              <a:t>stalnom akceleracijom 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od 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2 </a:t>
            </a:r>
            <a:r>
              <a:rPr lang="hr-HR" dirty="0" smtClean="0"/>
              <a:t>m/s</a:t>
            </a:r>
            <a:r>
              <a:rPr lang="hr-HR" baseline="30000" dirty="0" smtClean="0"/>
              <a:t>2</a:t>
            </a:r>
            <a:r>
              <a:rPr lang="hr-HR" dirty="0" smtClean="0"/>
              <a:t> </a:t>
            </a:r>
            <a:r>
              <a:rPr lang="hr-HR" dirty="0" smtClean="0"/>
              <a:t>?</a:t>
            </a:r>
            <a:endParaRPr lang="hr-HR" dirty="0"/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Kako se mijenja brzina tijela?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en-US" altLang="sr-Latn-R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02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ist, Icon, Symbol, Paper, Sign, Flat">
            <a:hlinkClick r:id="rId4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2949262" y="2464227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A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364568" y="2442831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B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976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249</TotalTime>
  <Words>242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sustava Office</vt:lpstr>
      <vt:lpstr>Equation</vt:lpstr>
      <vt:lpstr>Jednoliko ubrzano gibanje</vt:lpstr>
      <vt:lpstr>Slide 2</vt:lpstr>
      <vt:lpstr>Slide 3</vt:lpstr>
      <vt:lpstr>Slide 4</vt:lpstr>
      <vt:lpstr>Slide 5</vt:lpstr>
      <vt:lpstr>Slide 6</vt:lpstr>
      <vt:lpstr>Slide 7</vt:lpstr>
      <vt:lpstr>Slide 8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27</cp:revision>
  <dcterms:created xsi:type="dcterms:W3CDTF">2020-09-12T17:39:48Z</dcterms:created>
  <dcterms:modified xsi:type="dcterms:W3CDTF">2021-02-08T09:45:29Z</dcterms:modified>
</cp:coreProperties>
</file>