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72" r:id="rId4"/>
    <p:sldId id="273" r:id="rId5"/>
    <p:sldId id="274" r:id="rId6"/>
    <p:sldId id="275" r:id="rId7"/>
    <p:sldId id="276" r:id="rId8"/>
    <p:sldId id="269" r:id="rId9"/>
    <p:sldId id="268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99"/>
    <a:srgbClr val="E4F141"/>
    <a:srgbClr val="FCF26A"/>
    <a:srgbClr val="E0E450"/>
    <a:srgbClr val="F4F04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907869" y="6338026"/>
            <a:ext cx="2743200" cy="365125"/>
          </a:xfrm>
        </p:spPr>
        <p:txBody>
          <a:bodyPr/>
          <a:lstStyle/>
          <a:p>
            <a:fld id="{E9B40324-576C-4FE2-B24D-BA050561B8FE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Pravokutnik 6"/>
          <p:cNvSpPr/>
          <p:nvPr userDrawn="1"/>
        </p:nvSpPr>
        <p:spPr>
          <a:xfrm>
            <a:off x="0" y="6355635"/>
            <a:ext cx="12192000" cy="480593"/>
          </a:xfrm>
          <a:prstGeom prst="rect">
            <a:avLst/>
          </a:prstGeom>
          <a:solidFill>
            <a:srgbClr val="F4F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787" y="6380287"/>
            <a:ext cx="1646026" cy="431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09875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999972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137004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6D2A9-06C3-46F5-B964-ABF9A06B5593}" type="datetimeFigureOut">
              <a:rPr lang="hr-HR"/>
              <a:pPr>
                <a:defRPr/>
              </a:pPr>
              <a:t>8.2.2021.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F41E77-C606-4807-B8AF-07397CF980F9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="" xmlns:p14="http://schemas.microsoft.com/office/powerpoint/2010/main" val="2733819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264459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94867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010912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844496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579107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88677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937863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788901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40324-576C-4FE2-B24D-BA050561B8FE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Pravokutnik 6"/>
          <p:cNvSpPr/>
          <p:nvPr userDrawn="1"/>
        </p:nvSpPr>
        <p:spPr>
          <a:xfrm>
            <a:off x="0" y="6355635"/>
            <a:ext cx="12192000" cy="480593"/>
          </a:xfrm>
          <a:prstGeom prst="rect">
            <a:avLst/>
          </a:prstGeom>
          <a:solidFill>
            <a:srgbClr val="F4F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9" name="Slika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5063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787" y="6380287"/>
            <a:ext cx="1646026" cy="431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28029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hyperlink" Target="https://phet.colorado.edu/sims/html/forces-and-motion-basics/latest/forces-and-motion-basics_hr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www.e-sfera.hr/dodatni-digitalni-sadrzaji/bb87394f-b7a0-4954-b6f4-902ebb0fa16a/assets/video/nc2_t6_ubrzanje_otkriva_silu_-_ubrzanje_i_sila.mp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www.e-sfera.hr/dodatni-digitalni-sadrzaji/bb87394f-b7a0-4954-b6f4-902ebb0fa16a/assets/video/nc2_t6_ubrzanje_otkriva_silu_-_ubrzanje_i_sila.mp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edu.glogster.com/glog/temeljni-zakon-gibanja/37l9nj3st66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1988" y="2297851"/>
            <a:ext cx="8100811" cy="147002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Temeljni</a:t>
            </a:r>
            <a:r>
              <a:rPr lang="en-US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zakon</a:t>
            </a:r>
            <a:r>
              <a:rPr lang="en-US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gibanja</a:t>
            </a:r>
            <a:endParaRPr lang="hr-HR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8306872" y="5676363"/>
            <a:ext cx="2665927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hr-HR" sz="1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GIBANJE I SILA </a:t>
            </a:r>
            <a:endParaRPr lang="hr-HR" sz="1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774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4"/>
          <p:cNvSpPr txBox="1">
            <a:spLocks noChangeArrowheads="1"/>
          </p:cNvSpPr>
          <p:nvPr/>
        </p:nvSpPr>
        <p:spPr bwMode="auto">
          <a:xfrm>
            <a:off x="1300766" y="1481069"/>
            <a:ext cx="5318975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SzPct val="80000"/>
            </a:pPr>
            <a:r>
              <a:rPr lang="en-US" altLang="sr-Latn-RS" sz="2800" dirty="0" err="1" smtClean="0">
                <a:latin typeface="+mn-lt"/>
                <a:cs typeface="Arial" panose="020B0604020202020204" pitchFamily="34" charset="0"/>
              </a:rPr>
              <a:t>Jednakim</a:t>
            </a:r>
            <a:r>
              <a:rPr lang="en-US" altLang="sr-Latn-RS" sz="28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800" dirty="0" err="1" smtClean="0">
                <a:latin typeface="+mn-lt"/>
                <a:cs typeface="Arial" panose="020B0604020202020204" pitchFamily="34" charset="0"/>
              </a:rPr>
              <a:t>silama</a:t>
            </a:r>
            <a:r>
              <a:rPr lang="en-US" altLang="sr-Latn-RS" sz="28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800" dirty="0" err="1" smtClean="0">
                <a:latin typeface="+mn-lt"/>
                <a:cs typeface="Arial" panose="020B0604020202020204" pitchFamily="34" charset="0"/>
              </a:rPr>
              <a:t>djelujemo</a:t>
            </a:r>
            <a:r>
              <a:rPr lang="en-US" altLang="sr-Latn-RS" sz="28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800" dirty="0" err="1" smtClean="0">
                <a:latin typeface="+mn-lt"/>
                <a:cs typeface="Arial" panose="020B0604020202020204" pitchFamily="34" charset="0"/>
              </a:rPr>
              <a:t>na</a:t>
            </a:r>
            <a:r>
              <a:rPr lang="en-US" altLang="sr-Latn-RS" sz="28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800" dirty="0" err="1" smtClean="0">
                <a:latin typeface="+mn-lt"/>
                <a:cs typeface="Arial" panose="020B0604020202020204" pitchFamily="34" charset="0"/>
              </a:rPr>
              <a:t>lopte</a:t>
            </a:r>
            <a:r>
              <a:rPr lang="en-US" altLang="sr-Latn-RS" sz="28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800" dirty="0" err="1" smtClean="0">
                <a:latin typeface="+mn-lt"/>
                <a:cs typeface="Arial" panose="020B0604020202020204" pitchFamily="34" charset="0"/>
              </a:rPr>
              <a:t>različitih</a:t>
            </a:r>
            <a:r>
              <a:rPr lang="en-US" altLang="sr-Latn-RS" sz="2800" dirty="0" smtClean="0">
                <a:latin typeface="+mn-lt"/>
                <a:cs typeface="Arial" panose="020B0604020202020204" pitchFamily="34" charset="0"/>
              </a:rPr>
              <a:t> masa.</a:t>
            </a:r>
            <a:endParaRPr lang="hr-HR" altLang="sr-Latn-RS" sz="2800" dirty="0" smtClean="0">
              <a:latin typeface="+mn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SzPct val="80000"/>
            </a:pPr>
            <a:r>
              <a:rPr lang="en-US" altLang="sr-Latn-RS" sz="2800" dirty="0" err="1" smtClean="0">
                <a:latin typeface="+mn-lt"/>
                <a:cs typeface="Arial" panose="020B0604020202020204" pitchFamily="34" charset="0"/>
              </a:rPr>
              <a:t>Za</a:t>
            </a:r>
            <a:r>
              <a:rPr lang="en-US" altLang="sr-Latn-RS" sz="28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800" dirty="0" err="1" smtClean="0">
                <a:latin typeface="+mn-lt"/>
                <a:cs typeface="Arial" panose="020B0604020202020204" pitchFamily="34" charset="0"/>
              </a:rPr>
              <a:t>koju</a:t>
            </a:r>
            <a:r>
              <a:rPr lang="en-US" altLang="sr-Latn-RS" sz="28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800" dirty="0" err="1" smtClean="0">
                <a:latin typeface="+mn-lt"/>
                <a:cs typeface="Arial" panose="020B0604020202020204" pitchFamily="34" charset="0"/>
              </a:rPr>
              <a:t>će</a:t>
            </a:r>
            <a:r>
              <a:rPr lang="en-US" altLang="sr-Latn-RS" sz="28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800" dirty="0" err="1" smtClean="0">
                <a:latin typeface="+mn-lt"/>
                <a:cs typeface="Arial" panose="020B0604020202020204" pitchFamily="34" charset="0"/>
              </a:rPr>
              <a:t>loptu</a:t>
            </a:r>
            <a:r>
              <a:rPr lang="en-US" altLang="sr-Latn-RS" sz="28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800" dirty="0" err="1" smtClean="0">
                <a:latin typeface="+mn-lt"/>
                <a:cs typeface="Arial" panose="020B0604020202020204" pitchFamily="34" charset="0"/>
              </a:rPr>
              <a:t>ubrzanje</a:t>
            </a:r>
            <a:r>
              <a:rPr lang="en-US" altLang="sr-Latn-RS" sz="28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800" dirty="0" err="1" smtClean="0">
                <a:latin typeface="+mn-lt"/>
                <a:cs typeface="Arial" panose="020B0604020202020204" pitchFamily="34" charset="0"/>
              </a:rPr>
              <a:t>biti</a:t>
            </a:r>
            <a:r>
              <a:rPr lang="en-US" altLang="sr-Latn-RS" sz="28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800" dirty="0" err="1" smtClean="0">
                <a:latin typeface="+mn-lt"/>
                <a:cs typeface="Arial" panose="020B0604020202020204" pitchFamily="34" charset="0"/>
              </a:rPr>
              <a:t>najveće</a:t>
            </a:r>
            <a:r>
              <a:rPr lang="en-US" altLang="sr-Latn-RS" sz="2800" dirty="0" smtClean="0">
                <a:latin typeface="+mn-lt"/>
                <a:cs typeface="Arial" panose="020B0604020202020204" pitchFamily="34" charset="0"/>
              </a:rPr>
              <a:t>, a </a:t>
            </a:r>
            <a:r>
              <a:rPr lang="en-US" altLang="sr-Latn-RS" sz="2800" dirty="0" err="1" smtClean="0">
                <a:latin typeface="+mn-lt"/>
                <a:cs typeface="Arial" panose="020B0604020202020204" pitchFamily="34" charset="0"/>
              </a:rPr>
              <a:t>za</a:t>
            </a:r>
            <a:r>
              <a:rPr lang="en-US" altLang="sr-Latn-RS" sz="28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800" dirty="0" err="1" smtClean="0">
                <a:latin typeface="+mn-lt"/>
                <a:cs typeface="Arial" panose="020B0604020202020204" pitchFamily="34" charset="0"/>
              </a:rPr>
              <a:t>koju</a:t>
            </a:r>
            <a:r>
              <a:rPr lang="en-US" altLang="sr-Latn-RS" sz="28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800" dirty="0" err="1" smtClean="0">
                <a:latin typeface="+mn-lt"/>
                <a:cs typeface="Arial" panose="020B0604020202020204" pitchFamily="34" charset="0"/>
              </a:rPr>
              <a:t>najmanje</a:t>
            </a:r>
            <a:r>
              <a:rPr lang="en-US" altLang="sr-Latn-RS" sz="2800" dirty="0" smtClean="0">
                <a:latin typeface="+mn-lt"/>
                <a:cs typeface="Arial" panose="020B0604020202020204" pitchFamily="34" charset="0"/>
              </a:rPr>
              <a:t>?   </a:t>
            </a:r>
          </a:p>
          <a:p>
            <a:pPr>
              <a:lnSpc>
                <a:spcPct val="150000"/>
              </a:lnSpc>
              <a:buSzPct val="80000"/>
            </a:pPr>
            <a:r>
              <a:rPr lang="en-US" altLang="sr-Latn-RS" sz="2800" dirty="0" err="1" smtClean="0">
                <a:latin typeface="+mn-lt"/>
                <a:cs typeface="Arial" panose="020B0604020202020204" pitchFamily="34" charset="0"/>
              </a:rPr>
              <a:t>Zašto</a:t>
            </a: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433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516" y="1618198"/>
            <a:ext cx="3171825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vijezda s 5 krakova 4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2</a:t>
            </a:r>
          </a:p>
        </p:txBody>
      </p:sp>
      <p:sp>
        <p:nvSpPr>
          <p:cNvPr id="2" name="TekstniOkvir 1"/>
          <p:cNvSpPr txBox="1"/>
          <p:nvPr/>
        </p:nvSpPr>
        <p:spPr>
          <a:xfrm>
            <a:off x="1300766" y="806444"/>
            <a:ext cx="6194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rgbClr val="000099"/>
                </a:solidFill>
              </a:rPr>
              <a:t>Razmislite</a:t>
            </a:r>
            <a:endParaRPr lang="hr-HR" sz="3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315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1292180" y="1228866"/>
            <a:ext cx="87388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sr-Latn-RS" sz="2800" dirty="0" err="1">
                <a:latin typeface="+mn-lt"/>
                <a:cs typeface="Arial" panose="020B0604020202020204" pitchFamily="34" charset="0"/>
              </a:rPr>
              <a:t>Kako</a:t>
            </a: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 </a:t>
            </a:r>
            <a:r>
              <a:rPr lang="hr-HR" altLang="sr-Latn-RS" sz="2800" dirty="0" smtClean="0">
                <a:latin typeface="+mn-lt"/>
                <a:cs typeface="Arial" panose="020B0604020202020204" pitchFamily="34" charset="0"/>
              </a:rPr>
              <a:t>akceleracija ovisi o sili koja djeluje na tijelo u gibanju</a:t>
            </a:r>
            <a:r>
              <a:rPr lang="en-US" altLang="sr-Latn-RS" sz="2800" dirty="0" smtClean="0">
                <a:latin typeface="+mn-lt"/>
                <a:cs typeface="Arial" panose="020B0604020202020204" pitchFamily="34" charset="0"/>
              </a:rPr>
              <a:t>?</a:t>
            </a:r>
            <a:endParaRPr lang="hr-HR" altLang="sr-Latn-RS" sz="2800" dirty="0"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15363" name="Group 9"/>
          <p:cNvGrpSpPr>
            <a:grpSpLocks/>
          </p:cNvGrpSpPr>
          <p:nvPr/>
        </p:nvGrpSpPr>
        <p:grpSpPr bwMode="auto">
          <a:xfrm>
            <a:off x="2984679" y="2425371"/>
            <a:ext cx="6072188" cy="2646363"/>
            <a:chOff x="1571604" y="2500306"/>
            <a:chExt cx="6072230" cy="2645789"/>
          </a:xfrm>
        </p:grpSpPr>
        <p:grpSp>
          <p:nvGrpSpPr>
            <p:cNvPr id="15365" name="Group 8"/>
            <p:cNvGrpSpPr>
              <a:grpSpLocks/>
            </p:cNvGrpSpPr>
            <p:nvPr/>
          </p:nvGrpSpPr>
          <p:grpSpPr bwMode="auto">
            <a:xfrm>
              <a:off x="4929190" y="2500306"/>
              <a:ext cx="2714644" cy="2645789"/>
              <a:chOff x="4857752" y="2786058"/>
              <a:chExt cx="2714644" cy="2645789"/>
            </a:xfrm>
          </p:grpSpPr>
          <p:pic>
            <p:nvPicPr>
              <p:cNvPr id="15367" name="Picture 2" descr="D:\Sandra - školska ppt\FIZIKA8_U\8_II_22.tif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57752" y="2786058"/>
                <a:ext cx="2714644" cy="22429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68" name="Picture 2" descr="D:\Sandra - školska ppt\FIZIKA8_U\8_II_22.ti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17426" t="57997" r="58615"/>
              <a:stretch>
                <a:fillRect/>
              </a:stretch>
            </p:blipFill>
            <p:spPr bwMode="auto">
              <a:xfrm>
                <a:off x="5357818" y="4500570"/>
                <a:ext cx="642942" cy="931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5366" name="Picture 2" descr="D:\Sandra - školska ppt\FIZIKA8_U\8_II_22.t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604" y="2500306"/>
              <a:ext cx="2714644" cy="2242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4" name="TextBox 10"/>
          <p:cNvSpPr txBox="1">
            <a:spLocks noChangeArrowheads="1"/>
          </p:cNvSpPr>
          <p:nvPr/>
        </p:nvSpPr>
        <p:spPr bwMode="auto">
          <a:xfrm>
            <a:off x="3027033" y="4887533"/>
            <a:ext cx="5344541" cy="138499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hr-HR" altLang="sr-Latn-RS" sz="2800" dirty="0">
                <a:latin typeface="+mn-lt"/>
                <a:cs typeface="Arial" panose="020B0604020202020204" pitchFamily="34" charset="0"/>
              </a:rPr>
              <a:t>Što je sila veća, akceleracija je veća.</a:t>
            </a:r>
          </a:p>
          <a:p>
            <a:pPr algn="ctr"/>
            <a:endParaRPr lang="hr-HR" altLang="sr-Latn-RS" sz="2800" dirty="0"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hr-HR" altLang="sr-Latn-RS" sz="2800" b="1" i="1" dirty="0">
                <a:latin typeface="+mn-lt"/>
                <a:cs typeface="Arial" panose="020B0604020202020204" pitchFamily="34" charset="0"/>
              </a:rPr>
              <a:t>a ~ F</a:t>
            </a:r>
            <a:endParaRPr lang="en-US" altLang="sr-Latn-RS" sz="2800" b="1" i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vijezda s 5 krakova 9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2</a:t>
            </a:r>
          </a:p>
        </p:txBody>
      </p:sp>
      <p:pic>
        <p:nvPicPr>
          <p:cNvPr id="11" name="Picture 2" descr="C:\Users\Hp\Downloads\clapperboard-311792_1280.pn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5642" y="850713"/>
            <a:ext cx="1098376" cy="10939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Slika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493233" y="1944710"/>
            <a:ext cx="1200785" cy="609193"/>
          </a:xfrm>
          <a:prstGeom prst="rect">
            <a:avLst/>
          </a:prstGeom>
        </p:spPr>
      </p:pic>
      <p:pic>
        <p:nvPicPr>
          <p:cNvPr id="13" name="Slika 12">
            <a:hlinkClick r:id="rId7"/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870937" y="4581196"/>
            <a:ext cx="859155" cy="981075"/>
          </a:xfrm>
          <a:prstGeom prst="rect">
            <a:avLst/>
          </a:prstGeom>
        </p:spPr>
      </p:pic>
      <p:sp>
        <p:nvSpPr>
          <p:cNvPr id="2" name="TekstniOkvir 1"/>
          <p:cNvSpPr txBox="1"/>
          <p:nvPr/>
        </p:nvSpPr>
        <p:spPr>
          <a:xfrm>
            <a:off x="10735709" y="5626197"/>
            <a:ext cx="1129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Virtualno istraži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123148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242" y="2030569"/>
            <a:ext cx="260985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44869"/>
            <a:ext cx="258127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2350488" y="4838700"/>
            <a:ext cx="7491025" cy="138499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hr-HR" altLang="sr-Latn-RS" sz="2800" dirty="0">
                <a:latin typeface="+mn-lt"/>
                <a:cs typeface="Arial" panose="020B0604020202020204" pitchFamily="34" charset="0"/>
              </a:rPr>
              <a:t>Što je masa tijela veća, akceleracija tijela je manja.</a:t>
            </a:r>
          </a:p>
          <a:p>
            <a:pPr algn="ctr"/>
            <a:endParaRPr lang="hr-HR" altLang="sr-Latn-RS" sz="2800" dirty="0"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hr-HR" altLang="sr-Latn-RS" sz="2800" b="1" i="1" dirty="0">
                <a:latin typeface="+mn-lt"/>
                <a:cs typeface="Arial" panose="020B0604020202020204" pitchFamily="34" charset="0"/>
              </a:rPr>
              <a:t>a ~ 1/m</a:t>
            </a:r>
            <a:endParaRPr lang="en-US" altLang="sr-Latn-RS" sz="2800" b="1" i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vijezda s 5 krakova 6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2</a:t>
            </a:r>
          </a:p>
        </p:txBody>
      </p:sp>
      <p:sp>
        <p:nvSpPr>
          <p:cNvPr id="2" name="Pravokutnik 1"/>
          <p:cNvSpPr/>
          <p:nvPr/>
        </p:nvSpPr>
        <p:spPr>
          <a:xfrm>
            <a:off x="2277415" y="1094978"/>
            <a:ext cx="76371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altLang="sr-Latn-RS" sz="2800" dirty="0">
                <a:cs typeface="Arial" panose="020B0604020202020204" pitchFamily="34" charset="0"/>
              </a:rPr>
              <a:t>Kako akceleracija ovisi o masi tijela koje se giba</a:t>
            </a:r>
            <a:r>
              <a:rPr lang="en-US" altLang="sr-Latn-RS" sz="2800" dirty="0">
                <a:cs typeface="Arial" panose="020B0604020202020204" pitchFamily="34" charset="0"/>
              </a:rPr>
              <a:t>?</a:t>
            </a:r>
            <a:endParaRPr lang="hr-HR" sz="2800" dirty="0"/>
          </a:p>
        </p:txBody>
      </p:sp>
      <p:pic>
        <p:nvPicPr>
          <p:cNvPr id="9" name="Picture 2" descr="C:\Users\Hp\Downloads\clapperboard-311792_1280.pn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5642" y="850713"/>
            <a:ext cx="1098376" cy="10939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Slika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544437" y="1944710"/>
            <a:ext cx="1200785" cy="6091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0493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Box 1"/>
          <p:cNvSpPr txBox="1">
            <a:spLocks noChangeArrowheads="1"/>
          </p:cNvSpPr>
          <p:nvPr/>
        </p:nvSpPr>
        <p:spPr bwMode="auto">
          <a:xfrm>
            <a:off x="1278300" y="837832"/>
            <a:ext cx="963010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hr-HR" sz="36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Temeljni zakon </a:t>
            </a:r>
            <a:r>
              <a:rPr lang="hr-HR" sz="36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gibanja         2.  </a:t>
            </a:r>
            <a:r>
              <a:rPr lang="hr-HR" sz="36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Newtonov</a:t>
            </a:r>
            <a:r>
              <a:rPr lang="hr-HR" sz="36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zakon </a:t>
            </a:r>
            <a:endParaRPr lang="en-US" sz="36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028" name="TextBox 2"/>
          <p:cNvSpPr txBox="1">
            <a:spLocks noChangeArrowheads="1"/>
          </p:cNvSpPr>
          <p:nvPr/>
        </p:nvSpPr>
        <p:spPr bwMode="auto">
          <a:xfrm>
            <a:off x="1278300" y="1824574"/>
            <a:ext cx="8973283" cy="20313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hr-HR" sz="2800" dirty="0">
                <a:cs typeface="Arial" pitchFamily="34" charset="0"/>
              </a:rPr>
              <a:t>Ako na tijelo mase </a:t>
            </a:r>
            <a:r>
              <a:rPr lang="hr-HR" sz="2800" b="1" i="1" dirty="0">
                <a:cs typeface="Arial" pitchFamily="34" charset="0"/>
              </a:rPr>
              <a:t>m</a:t>
            </a:r>
            <a:r>
              <a:rPr lang="hr-HR" sz="2800" dirty="0">
                <a:cs typeface="Arial" pitchFamily="34" charset="0"/>
              </a:rPr>
              <a:t> djeluje sila </a:t>
            </a:r>
            <a:r>
              <a:rPr lang="hr-HR" sz="2800" b="1" i="1" dirty="0">
                <a:cs typeface="Arial" pitchFamily="34" charset="0"/>
              </a:rPr>
              <a:t>F</a:t>
            </a:r>
            <a:r>
              <a:rPr lang="hr-HR" sz="2800" dirty="0">
                <a:cs typeface="Arial" pitchFamily="34" charset="0"/>
              </a:rPr>
              <a:t>, tijelo ima </a:t>
            </a:r>
            <a:r>
              <a:rPr lang="hr-HR" sz="2800" dirty="0" smtClean="0">
                <a:cs typeface="Arial" pitchFamily="34" charset="0"/>
              </a:rPr>
              <a:t>akceleraciju </a:t>
            </a:r>
            <a:r>
              <a:rPr lang="hr-HR" sz="2800" b="1" i="1" dirty="0">
                <a:cs typeface="Arial" pitchFamily="34" charset="0"/>
              </a:rPr>
              <a:t>a</a:t>
            </a:r>
            <a:r>
              <a:rPr lang="hr-HR" sz="2800" dirty="0">
                <a:cs typeface="Arial" pitchFamily="34" charset="0"/>
              </a:rPr>
              <a:t>, koja je jednaka kvocijentu sile i mase. </a:t>
            </a:r>
          </a:p>
          <a:p>
            <a:pPr>
              <a:lnSpc>
                <a:spcPct val="150000"/>
              </a:lnSpc>
              <a:defRPr/>
            </a:pPr>
            <a:r>
              <a:rPr lang="hr-HR" sz="2800" dirty="0">
                <a:cs typeface="Arial" pitchFamily="34" charset="0"/>
              </a:rPr>
              <a:t>Smjer akceleracije jednak je smjeru sile.</a:t>
            </a:r>
            <a:endParaRPr lang="en-US" sz="2800" dirty="0">
              <a:cs typeface="Arial" pitchFamily="34" charset="0"/>
            </a:endParaRPr>
          </a:p>
        </p:txBody>
      </p:sp>
      <p:sp>
        <p:nvSpPr>
          <p:cNvPr id="6" name="Zvijezda s 5 krakova 5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2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25297" y="3855899"/>
            <a:ext cx="3559579" cy="2374654"/>
          </a:xfrm>
          <a:prstGeom prst="rect">
            <a:avLst/>
          </a:prstGeom>
        </p:spPr>
      </p:pic>
      <p:cxnSp>
        <p:nvCxnSpPr>
          <p:cNvPr id="4" name="Ravni poveznik sa strelicom 3"/>
          <p:cNvCxnSpPr/>
          <p:nvPr/>
        </p:nvCxnSpPr>
        <p:spPr>
          <a:xfrm>
            <a:off x="5718220" y="1210614"/>
            <a:ext cx="592428" cy="0"/>
          </a:xfrm>
          <a:prstGeom prst="straightConnector1">
            <a:avLst/>
          </a:prstGeom>
          <a:ln w="76200">
            <a:solidFill>
              <a:srgbClr val="00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2682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48" name="Group 5"/>
          <p:cNvGrpSpPr>
            <a:grpSpLocks/>
          </p:cNvGrpSpPr>
          <p:nvPr/>
        </p:nvGrpSpPr>
        <p:grpSpPr bwMode="auto">
          <a:xfrm>
            <a:off x="5756334" y="1453757"/>
            <a:ext cx="5480482" cy="1082683"/>
            <a:chOff x="-301839" y="1327570"/>
            <a:chExt cx="5480482" cy="1082681"/>
          </a:xfrm>
        </p:grpSpPr>
        <p:graphicFrame>
          <p:nvGraphicFramePr>
            <p:cNvPr id="82946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285563903"/>
                </p:ext>
              </p:extLst>
            </p:nvPr>
          </p:nvGraphicFramePr>
          <p:xfrm>
            <a:off x="-301839" y="1555600"/>
            <a:ext cx="1936750" cy="642937"/>
          </p:xfrm>
          <a:graphic>
            <a:graphicData uri="http://schemas.openxmlformats.org/presentationml/2006/ole">
              <p:oleObj spid="_x0000_s2063" name="Equation" r:id="rId3" imgW="545626" imgH="177646" progId="">
                <p:embed/>
              </p:oleObj>
            </a:graphicData>
          </a:graphic>
        </p:graphicFrame>
        <p:graphicFrame>
          <p:nvGraphicFramePr>
            <p:cNvPr id="82947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2184168650"/>
                </p:ext>
              </p:extLst>
            </p:nvPr>
          </p:nvGraphicFramePr>
          <p:xfrm>
            <a:off x="3257757" y="1327570"/>
            <a:ext cx="1920886" cy="1082681"/>
          </p:xfrm>
          <a:graphic>
            <a:graphicData uri="http://schemas.openxmlformats.org/presentationml/2006/ole">
              <p:oleObj spid="_x0000_s2064" name="Equation" r:id="rId4" imgW="698197" imgH="393529" progId="">
                <p:embed/>
              </p:oleObj>
            </a:graphicData>
          </a:graphic>
        </p:graphicFrame>
      </p:grpSp>
      <p:sp>
        <p:nvSpPr>
          <p:cNvPr id="5" name="TextBox 4"/>
          <p:cNvSpPr txBox="1"/>
          <p:nvPr/>
        </p:nvSpPr>
        <p:spPr>
          <a:xfrm>
            <a:off x="2115264" y="3011874"/>
            <a:ext cx="7488204" cy="1077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r-HR" sz="3200" dirty="0" smtClean="0">
                <a:cs typeface="Arial" pitchFamily="34" charset="0"/>
              </a:rPr>
              <a:t>Sila je jednaka umnošku mase i akceleracije </a:t>
            </a:r>
          </a:p>
          <a:p>
            <a:pPr algn="ctr">
              <a:defRPr/>
            </a:pPr>
            <a:r>
              <a:rPr lang="hr-HR" sz="3200" dirty="0" smtClean="0">
                <a:cs typeface="Arial" pitchFamily="34" charset="0"/>
              </a:rPr>
              <a:t>koju tijelo dobiva djelovanjem sile</a:t>
            </a:r>
            <a:r>
              <a:rPr lang="hr-HR" sz="2800" dirty="0" smtClean="0">
                <a:cs typeface="Arial" pitchFamily="34" charset="0"/>
              </a:rPr>
              <a:t>.</a:t>
            </a:r>
            <a:endParaRPr lang="en-US" sz="2800" dirty="0">
              <a:cs typeface="Arial" pitchFamily="34" charset="0"/>
            </a:endParaRP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17192257"/>
              </p:ext>
            </p:extLst>
          </p:nvPr>
        </p:nvGraphicFramePr>
        <p:xfrm>
          <a:off x="1872842" y="1160998"/>
          <a:ext cx="1751659" cy="1643532"/>
        </p:xfrm>
        <a:graphic>
          <a:graphicData uri="http://schemas.openxmlformats.org/presentationml/2006/ole">
            <p:oleObj spid="_x0000_s2065" name="Equation" r:id="rId5" imgW="418918" imgH="393529" progId="">
              <p:embed/>
            </p:oleObj>
          </a:graphicData>
        </a:graphic>
      </p:graphicFrame>
      <p:sp>
        <p:nvSpPr>
          <p:cNvPr id="8" name="Zvijezda s 5 krakova 7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2</a:t>
            </a:r>
          </a:p>
        </p:txBody>
      </p:sp>
      <p:sp>
        <p:nvSpPr>
          <p:cNvPr id="3" name="TekstniOkvir 2"/>
          <p:cNvSpPr txBox="1"/>
          <p:nvPr/>
        </p:nvSpPr>
        <p:spPr>
          <a:xfrm>
            <a:off x="1880315" y="5206977"/>
            <a:ext cx="8487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cs typeface="Arial" pitchFamily="34" charset="0"/>
              </a:rPr>
              <a:t>1 N je sila koja tijelu mase 1 kg daje akceleraciju 1 </a:t>
            </a:r>
            <a:r>
              <a:rPr lang="hr-HR" sz="2800" dirty="0" smtClean="0">
                <a:cs typeface="Arial" pitchFamily="34" charset="0"/>
              </a:rPr>
              <a:t>m/s² .</a:t>
            </a:r>
            <a:endParaRPr lang="hr-HR" sz="2800" dirty="0"/>
          </a:p>
        </p:txBody>
      </p:sp>
      <p:cxnSp>
        <p:nvCxnSpPr>
          <p:cNvPr id="11" name="Ravni poveznik sa strelicom 10"/>
          <p:cNvCxnSpPr/>
          <p:nvPr/>
        </p:nvCxnSpPr>
        <p:spPr>
          <a:xfrm>
            <a:off x="4336445" y="2017322"/>
            <a:ext cx="592428" cy="0"/>
          </a:xfrm>
          <a:prstGeom prst="straightConnector1">
            <a:avLst/>
          </a:prstGeom>
          <a:ln w="76200">
            <a:solidFill>
              <a:srgbClr val="00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7726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extBox 4"/>
          <p:cNvSpPr txBox="1">
            <a:spLocks noChangeArrowheads="1"/>
          </p:cNvSpPr>
          <p:nvPr/>
        </p:nvSpPr>
        <p:spPr bwMode="auto">
          <a:xfrm>
            <a:off x="1082351" y="1033423"/>
            <a:ext cx="62361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hr-HR" altLang="sr-Latn-RS" sz="3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Zakon inercije ili 1. </a:t>
            </a:r>
            <a:r>
              <a:rPr lang="hr-HR" altLang="sr-Latn-RS" sz="32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Newtonov</a:t>
            </a:r>
            <a:r>
              <a:rPr lang="hr-HR" altLang="sr-Latn-RS" sz="3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zakon </a:t>
            </a:r>
            <a:endParaRPr lang="hr-HR" altLang="sr-Latn-RS" sz="32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82351" y="1955601"/>
            <a:ext cx="7839311" cy="267765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hr-HR" sz="2800" dirty="0">
                <a:cs typeface="Arial" pitchFamily="34" charset="0"/>
              </a:rPr>
              <a:t>Kada je ukupna sila na tijelo jednaka nuli, gibanje tijela se ne mijenja: ako se tijelo giba, ono se nastavlja gibati </a:t>
            </a:r>
            <a:r>
              <a:rPr lang="hr-HR" sz="2800" dirty="0" smtClean="0">
                <a:cs typeface="Arial" pitchFamily="34" charset="0"/>
              </a:rPr>
              <a:t>pravocrtno nepromijenjenom </a:t>
            </a:r>
            <a:r>
              <a:rPr lang="hr-HR" sz="2800" dirty="0">
                <a:cs typeface="Arial" pitchFamily="34" charset="0"/>
              </a:rPr>
              <a:t>brzinom.  </a:t>
            </a:r>
            <a:r>
              <a:rPr lang="hr-HR" sz="2800" dirty="0" smtClean="0">
                <a:cs typeface="Arial" pitchFamily="34" charset="0"/>
              </a:rPr>
              <a:t>A </a:t>
            </a:r>
            <a:r>
              <a:rPr lang="hr-HR" sz="2800" dirty="0">
                <a:cs typeface="Arial" pitchFamily="34" charset="0"/>
              </a:rPr>
              <a:t>ako miruje, tijelo ostaje mirovati.</a:t>
            </a:r>
          </a:p>
        </p:txBody>
      </p:sp>
      <p:grpSp>
        <p:nvGrpSpPr>
          <p:cNvPr id="83971" name="Group 12"/>
          <p:cNvGrpSpPr>
            <a:grpSpLocks/>
          </p:cNvGrpSpPr>
          <p:nvPr/>
        </p:nvGrpSpPr>
        <p:grpSpPr bwMode="auto">
          <a:xfrm>
            <a:off x="8921662" y="2220612"/>
            <a:ext cx="2500313" cy="1857375"/>
            <a:chOff x="1571604" y="2500306"/>
            <a:chExt cx="2714644" cy="2242932"/>
          </a:xfrm>
        </p:grpSpPr>
        <p:pic>
          <p:nvPicPr>
            <p:cNvPr id="83974" name="Picture 2" descr="D:\Sandra - školska ppt\FIZIKA8_U\8_II_22.t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604" y="2500306"/>
              <a:ext cx="2714644" cy="2242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2071443" y="3357220"/>
              <a:ext cx="429173" cy="11425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9" name="Zvijezda s 5 krakova 8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2</a:t>
            </a:r>
          </a:p>
        </p:txBody>
      </p:sp>
    </p:spTree>
    <p:extLst>
      <p:ext uri="{BB962C8B-B14F-4D97-AF65-F5344CB8AC3E}">
        <p14:creationId xmlns="" xmlns:p14="http://schemas.microsoft.com/office/powerpoint/2010/main" val="225762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ični oblačić 3"/>
          <p:cNvSpPr/>
          <p:nvPr/>
        </p:nvSpPr>
        <p:spPr>
          <a:xfrm>
            <a:off x="10698706" y="98006"/>
            <a:ext cx="1427327" cy="940061"/>
          </a:xfrm>
          <a:prstGeom prst="cloudCallou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Akcijski gumb: Pomoć 4">
            <a:hlinkClick r:id="" action="ppaction://noaction" highlightClick="1"/>
          </p:cNvPr>
          <p:cNvSpPr/>
          <p:nvPr/>
        </p:nvSpPr>
        <p:spPr>
          <a:xfrm>
            <a:off x="11026253" y="314170"/>
            <a:ext cx="655094" cy="507732"/>
          </a:xfrm>
          <a:prstGeom prst="actionButtonHelp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>
              <a:noFill/>
            </a:endParaRPr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1392072" y="802951"/>
            <a:ext cx="11558516" cy="9400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lef" panose="00000500000000000000" pitchFamily="2" charset="-79"/>
              </a:rPr>
              <a:t>Jeste li razumjeli?</a:t>
            </a:r>
            <a:endParaRPr lang="hr-HR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lef" panose="00000500000000000000" pitchFamily="2" charset="-79"/>
            </a:endParaRPr>
          </a:p>
        </p:txBody>
      </p:sp>
      <p:sp>
        <p:nvSpPr>
          <p:cNvPr id="8" name="Zvijezda s 5 krakova 7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2</a:t>
            </a:r>
          </a:p>
        </p:txBody>
      </p:sp>
      <p:sp>
        <p:nvSpPr>
          <p:cNvPr id="7" name="Text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838200" y="1825625"/>
            <a:ext cx="10497671" cy="428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en-US" altLang="sr-Latn-RS" dirty="0">
                <a:latin typeface="+mn-lt"/>
                <a:cs typeface="Arial" panose="020B0604020202020204" pitchFamily="34" charset="0"/>
              </a:rPr>
              <a:t>Je li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sila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posljedica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akceleracije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ili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je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akceleracija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posljedica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sile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Kako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se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giba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tijelo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na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koje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djeluje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neka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sila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Što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se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događa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s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tijelom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kada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je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ukupna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sila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koja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djeluje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na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dirty="0" err="1" smtClean="0">
                <a:latin typeface="+mn-lt"/>
                <a:cs typeface="Arial" panose="020B0604020202020204" pitchFamily="34" charset="0"/>
              </a:rPr>
              <a:t>tijelo</a:t>
            </a:r>
            <a:r>
              <a:rPr lang="hr-HR" altLang="sr-Latn-RS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dirty="0" err="1" smtClean="0">
                <a:latin typeface="+mn-lt"/>
                <a:cs typeface="Arial" panose="020B0604020202020204" pitchFamily="34" charset="0"/>
              </a:rPr>
              <a:t>jednaka</a:t>
            </a:r>
            <a:r>
              <a:rPr lang="en-US" altLang="sr-Latn-RS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nuli</a:t>
            </a:r>
            <a:r>
              <a:rPr lang="en-US" altLang="sr-Latn-RS" dirty="0" smtClean="0">
                <a:latin typeface="+mn-lt"/>
                <a:cs typeface="Arial" panose="020B0604020202020204" pitchFamily="34" charset="0"/>
              </a:rPr>
              <a:t>?</a:t>
            </a:r>
            <a:endParaRPr lang="hr-HR" altLang="sr-Latn-RS" dirty="0" smtClean="0">
              <a:latin typeface="+mn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hr-HR" altLang="sr-Latn-RS" dirty="0" smtClean="0">
                <a:latin typeface="+mn-lt"/>
                <a:cs typeface="Arial" panose="020B0604020202020204" pitchFamily="34" charset="0"/>
              </a:rPr>
              <a:t>Jednakim silama djelujemo na lopte različitih masa. Za koju će loptu ubrzanje biti najveće, a za koju najmanje? Zašto? </a:t>
            </a:r>
            <a:endParaRPr lang="en-US" altLang="sr-Latn-RS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777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490174" y="2077107"/>
            <a:ext cx="5552221" cy="4099855"/>
          </a:xfrm>
          <a:prstGeom prst="rect">
            <a:avLst/>
          </a:prstGeom>
        </p:spPr>
      </p:pic>
      <p:sp>
        <p:nvSpPr>
          <p:cNvPr id="5" name="Zvijezda s 5 krakova 4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2</a:t>
            </a:r>
          </a:p>
        </p:txBody>
      </p:sp>
      <p:sp>
        <p:nvSpPr>
          <p:cNvPr id="6" name="Naslov 1"/>
          <p:cNvSpPr>
            <a:spLocks noGrp="1"/>
          </p:cNvSpPr>
          <p:nvPr>
            <p:ph type="title"/>
          </p:nvPr>
        </p:nvSpPr>
        <p:spPr>
          <a:xfrm>
            <a:off x="1082351" y="751544"/>
            <a:ext cx="10207625" cy="1325563"/>
          </a:xfrm>
        </p:spPr>
        <p:txBody>
          <a:bodyPr>
            <a:noAutofit/>
          </a:bodyPr>
          <a:lstStyle/>
          <a:p>
            <a:pPr algn="ctr"/>
            <a:r>
              <a:rPr lang="hr-HR" sz="36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Klikom na interaktivnu umnu mapu ponovite ključne pojmove i provjerite znanje </a:t>
            </a:r>
            <a:endParaRPr lang="hr-HR" sz="3600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523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zentacija3" id="{DABE7C06-3859-4085-A9F7-3DA94A5CA651}" vid="{1EB91ACA-D9B5-428A-AC3D-F5A39C58D1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Prezentacija3</Template>
  <TotalTime>188</TotalTime>
  <Words>269</Words>
  <Application>Microsoft Office PowerPoint</Application>
  <PresentationFormat>Custom</PresentationFormat>
  <Paragraphs>37</Paragraphs>
  <Slides>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Tema sustava Office</vt:lpstr>
      <vt:lpstr>Equation</vt:lpstr>
      <vt:lpstr>Temeljni zakon gibanja</vt:lpstr>
      <vt:lpstr>Slide 2</vt:lpstr>
      <vt:lpstr>Slide 3</vt:lpstr>
      <vt:lpstr>Slide 4</vt:lpstr>
      <vt:lpstr>Slide 5</vt:lpstr>
      <vt:lpstr>Slide 6</vt:lpstr>
      <vt:lpstr>Slide 7</vt:lpstr>
      <vt:lpstr>Slide 8</vt:lpstr>
      <vt:lpstr>Klikom na interaktivnu umnu mapu ponovite ključne pojmove i provjerite znanje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Korisnik</dc:creator>
  <cp:lastModifiedBy>sk-iloncarek</cp:lastModifiedBy>
  <cp:revision>24</cp:revision>
  <dcterms:created xsi:type="dcterms:W3CDTF">2020-09-12T17:39:48Z</dcterms:created>
  <dcterms:modified xsi:type="dcterms:W3CDTF">2021-02-08T09:47:58Z</dcterms:modified>
</cp:coreProperties>
</file>