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81" r:id="rId6"/>
    <p:sldId id="276" r:id="rId7"/>
    <p:sldId id="273" r:id="rId8"/>
    <p:sldId id="274" r:id="rId9"/>
    <p:sldId id="277" r:id="rId10"/>
    <p:sldId id="278" r:id="rId11"/>
    <p:sldId id="269" r:id="rId12"/>
    <p:sldId id="280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dafb35df-2ba6-41cc-8541-18bd19e08dfe/assets/interactivity/kviz_a_2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dafb35df-2ba6-41cc-8541-18bd19e08dfe/assets/video/nc3_t2_period_i_frekvencija.mp4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72493" y="2785017"/>
            <a:ext cx="9144000" cy="1655762"/>
          </a:xfrm>
        </p:spPr>
        <p:txBody>
          <a:bodyPr>
            <a:normAutofit/>
          </a:bodyPr>
          <a:lstStyle/>
          <a:p>
            <a:r>
              <a:rPr lang="hr-HR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Opis vala </a:t>
            </a:r>
            <a:endParaRPr lang="hr-HR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VALOVI  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5009" y="1401102"/>
            <a:ext cx="9674508" cy="131818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cs typeface="Arial" pitchFamily="34" charset="0"/>
              </a:rPr>
              <a:t>Odredi frekvenciju svojeg srca. Brojimo otkucaje u vremenu 10 s. 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cs typeface="Arial" pitchFamily="34" charset="0"/>
              </a:rPr>
              <a:t>Izbrojili smo 12 otkucaja.</a:t>
            </a:r>
            <a:endParaRPr lang="hr-HR" sz="2800" dirty="0">
              <a:cs typeface="Arial" pitchFamily="34" charset="0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241170" y="2673852"/>
            <a:ext cx="4419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800" i="1" dirty="0">
                <a:latin typeface="+mn-lt"/>
                <a:cs typeface="Arial" panose="020B0604020202020204" pitchFamily="34" charset="0"/>
              </a:rPr>
              <a:t>Rješenje:</a:t>
            </a:r>
            <a:endParaRPr lang="en-US" altLang="sr-Latn-RS" sz="2400" i="1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sr-Latn-RS" sz="2400" i="1" dirty="0">
                <a:latin typeface="+mn-lt"/>
                <a:cs typeface="Arial" panose="020B0604020202020204" pitchFamily="34" charset="0"/>
              </a:rPr>
              <a:t>	n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= 12</a:t>
            </a:r>
          </a:p>
          <a:p>
            <a:pPr>
              <a:lnSpc>
                <a:spcPct val="150000"/>
              </a:lnSpc>
            </a:pPr>
            <a:r>
              <a:rPr lang="en-US" altLang="sr-Latn-RS" sz="2400" i="1" dirty="0">
                <a:latin typeface="+mn-lt"/>
                <a:cs typeface="Arial" panose="020B0604020202020204" pitchFamily="34" charset="0"/>
              </a:rPr>
              <a:t>	t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= 10 s</a:t>
            </a:r>
          </a:p>
          <a:p>
            <a:pPr>
              <a:lnSpc>
                <a:spcPct val="150000"/>
              </a:lnSpc>
            </a:pPr>
            <a:r>
              <a:rPr lang="hr-HR" altLang="sr-Latn-RS" sz="2400" i="1" dirty="0" smtClean="0">
                <a:latin typeface="+mn-lt"/>
                <a:cs typeface="Arial" panose="020B0604020202020204" pitchFamily="34" charset="0"/>
              </a:rPr>
              <a:t>             f = ?</a:t>
            </a:r>
            <a:endParaRPr lang="en-US" altLang="sr-Latn-RS" sz="2400" i="1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sr-Latn-RS" sz="2400" i="1" dirty="0">
                <a:latin typeface="+mn-lt"/>
                <a:cs typeface="Arial" panose="020B0604020202020204" pitchFamily="34" charset="0"/>
              </a:rPr>
              <a:t>	</a:t>
            </a:r>
            <a:endParaRPr lang="en-US" altLang="sr-Latn-RS" sz="24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alt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sr-Latn-R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75010" y="875763"/>
            <a:ext cx="312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</a:rPr>
              <a:t>Zadatak </a:t>
            </a:r>
            <a:endParaRPr lang="hr-HR" sz="3200" dirty="0">
              <a:solidFill>
                <a:srgbClr val="000099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426" y="2947751"/>
            <a:ext cx="4315557" cy="2924715"/>
          </a:xfrm>
          <a:prstGeom prst="rect">
            <a:avLst/>
          </a:prstGeom>
        </p:spPr>
      </p:pic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8925012"/>
              </p:ext>
            </p:extLst>
          </p:nvPr>
        </p:nvGraphicFramePr>
        <p:xfrm>
          <a:off x="4024648" y="2991973"/>
          <a:ext cx="1429555" cy="1328475"/>
        </p:xfrm>
        <a:graphic>
          <a:graphicData uri="http://schemas.openxmlformats.org/presentationml/2006/ole">
            <p:oleObj spid="_x0000_s5126" name="Jednadžba" r:id="rId4" imgW="418918" imgH="393529" progId="">
              <p:embed/>
            </p:oleObj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3880051" y="4659011"/>
            <a:ext cx="223221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sr-Latn-RS" sz="2400" i="1" dirty="0">
                <a:cs typeface="Arial" panose="020B0604020202020204" pitchFamily="34" charset="0"/>
              </a:rPr>
              <a:t>f</a:t>
            </a:r>
            <a:r>
              <a:rPr lang="en-US" altLang="sr-Latn-RS" sz="2400" dirty="0">
                <a:cs typeface="Arial" panose="020B0604020202020204" pitchFamily="34" charset="0"/>
              </a:rPr>
              <a:t> = 12 / </a:t>
            </a:r>
            <a:r>
              <a:rPr lang="en-US" altLang="sr-Latn-RS" sz="2400" dirty="0" smtClean="0">
                <a:cs typeface="Arial" panose="020B0604020202020204" pitchFamily="34" charset="0"/>
              </a:rPr>
              <a:t>10s</a:t>
            </a:r>
            <a:r>
              <a:rPr lang="en-US" altLang="sr-Latn-RS" sz="2400" i="1" dirty="0">
                <a:cs typeface="Arial" panose="020B0604020202020204" pitchFamily="34" charset="0"/>
              </a:rPr>
              <a:t>	</a:t>
            </a:r>
            <a:r>
              <a:rPr lang="hr-HR" altLang="sr-Latn-RS" sz="2400" i="1" dirty="0">
                <a:cs typeface="Arial" panose="020B0604020202020204" pitchFamily="34" charset="0"/>
              </a:rPr>
              <a:t>                          </a:t>
            </a:r>
            <a:r>
              <a:rPr lang="en-US" altLang="sr-Latn-RS" sz="2400" i="1" dirty="0">
                <a:cs typeface="Arial" panose="020B0604020202020204" pitchFamily="34" charset="0"/>
              </a:rPr>
              <a:t>f</a:t>
            </a:r>
            <a:r>
              <a:rPr lang="en-US" altLang="sr-Latn-RS" sz="2400" dirty="0">
                <a:cs typeface="Arial" panose="020B0604020202020204" pitchFamily="34" charset="0"/>
              </a:rPr>
              <a:t> = 1,2 Hz.</a:t>
            </a:r>
          </a:p>
        </p:txBody>
      </p:sp>
    </p:spTree>
    <p:extLst>
      <p:ext uri="{BB962C8B-B14F-4D97-AF65-F5344CB8AC3E}">
        <p14:creationId xmlns:p14="http://schemas.microsoft.com/office/powerpoint/2010/main" xmlns="" val="20833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555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082351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082351" y="1743012"/>
            <a:ext cx="7071808" cy="377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Što je valna duljina?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Kako zovemo visinu valnog brijega?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Što je period vala?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Kako nazivamo broj titraja u jednoj sekundi?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Čemu je jednaka brzina vala?</a:t>
            </a: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9893" y="955416"/>
            <a:ext cx="9911861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pristupi kvizu kojim ćeš provjeriti znanje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dirty="0"/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117" y="2026845"/>
            <a:ext cx="3237257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4868007" y="2551365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Obični oblačić 9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Akcijski gumb: Pomoć 10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2" name="Zvijezda s 5 krakova 11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0000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339403" y="1447801"/>
            <a:ext cx="98523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000000"/>
                </a:solidFill>
                <a:latin typeface="+mn-lt"/>
              </a:rPr>
              <a:t>Luka  </a:t>
            </a:r>
            <a:r>
              <a:rPr lang="hr-HR" sz="2800" dirty="0">
                <a:solidFill>
                  <a:srgbClr val="000000"/>
                </a:solidFill>
                <a:latin typeface="+mn-lt"/>
              </a:rPr>
              <a:t>se bavi surfanjem i jedva čeka dane velikih valova kako bi uživao u svom omiljenom sportu. </a:t>
            </a:r>
            <a:endParaRPr lang="hr-HR" sz="28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hr-HR" sz="2800" dirty="0" smtClean="0">
                <a:solidFill>
                  <a:srgbClr val="000000"/>
                </a:solidFill>
                <a:latin typeface="+mn-lt"/>
              </a:rPr>
              <a:t>Po </a:t>
            </a:r>
            <a:r>
              <a:rPr lang="hr-HR" sz="2800" dirty="0">
                <a:solidFill>
                  <a:srgbClr val="000000"/>
                </a:solidFill>
                <a:latin typeface="+mn-lt"/>
              </a:rPr>
              <a:t>čemu se veliki valovi razlikuju od malih valova?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1387" y="3538820"/>
            <a:ext cx="4662152" cy="277433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339403" y="863026"/>
            <a:ext cx="209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7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82351" y="882244"/>
            <a:ext cx="3053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Harmonijski val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7395694" y="4338250"/>
            <a:ext cx="38355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Valni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bregovi 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- izbočine</a:t>
            </a:r>
          </a:p>
          <a:p>
            <a:pPr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   Valni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dolovi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-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udubine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9232" y="1205409"/>
            <a:ext cx="304800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082351" y="1618198"/>
            <a:ext cx="60654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Harmonijski val </a:t>
            </a:r>
          </a:p>
          <a:p>
            <a:pPr algn="just"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- </a:t>
            </a:r>
            <a:r>
              <a:rPr lang="hr-HR" altLang="sr-Latn-RS" sz="2800" dirty="0" smtClean="0"/>
              <a:t>p</a:t>
            </a:r>
            <a:r>
              <a:rPr lang="hr-HR" sz="2800" dirty="0" smtClean="0"/>
              <a:t>redstavlja periodično ponavljanje valnih obilježja u vremenu i prostoru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366" name="Picture 6" descr="harmonijs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0537" y="4063890"/>
            <a:ext cx="43434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703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275009" y="837832"/>
            <a:ext cx="87705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Period titranja i frekvencija vala  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275009" y="1618198"/>
            <a:ext cx="909248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Period  </a:t>
            </a:r>
            <a:r>
              <a:rPr lang="hr-HR" altLang="sr-Latn-RS" sz="28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titranja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jest</a:t>
            </a:r>
            <a:r>
              <a:rPr lang="hr-HR" altLang="sr-Latn-RS" sz="28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v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rijeme titranja jednog titraja.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Ozna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čujemo ga s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i="1" dirty="0">
                <a:latin typeface="+mn-lt"/>
                <a:cs typeface="Arial" panose="020B0604020202020204" pitchFamily="34" charset="0"/>
              </a:rPr>
              <a:t>T</a:t>
            </a:r>
            <a:r>
              <a:rPr lang="hr-HR" altLang="sr-Latn-RS" sz="2800" i="1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Jedinica za period je sekunda (znak s) 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flipV="1">
            <a:off x="-3629001" y="5981699"/>
            <a:ext cx="209496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817757"/>
              </p:ext>
            </p:extLst>
          </p:nvPr>
        </p:nvGraphicFramePr>
        <p:xfrm>
          <a:off x="2097948" y="4049053"/>
          <a:ext cx="1330673" cy="1275228"/>
        </p:xfrm>
        <a:graphic>
          <a:graphicData uri="http://schemas.openxmlformats.org/presentationml/2006/ole">
            <p:oleObj spid="_x0000_s3083" name="Jednadžba" r:id="rId3" imgW="406048" imgH="393359" progId="">
              <p:embed/>
            </p:oleObj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4701012" y="4221830"/>
            <a:ext cx="3671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 smtClean="0"/>
              <a:t>t</a:t>
            </a:r>
            <a:r>
              <a:rPr lang="hr-HR" sz="2800" dirty="0" smtClean="0"/>
              <a:t> – vrijeme širenja vala </a:t>
            </a:r>
          </a:p>
          <a:p>
            <a:r>
              <a:rPr lang="hr-HR" sz="2800" i="1" dirty="0" smtClean="0"/>
              <a:t>n</a:t>
            </a:r>
            <a:r>
              <a:rPr lang="hr-HR" sz="2800" dirty="0" smtClean="0"/>
              <a:t> – broj valova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5071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609823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Frekvencija titranja </a:t>
            </a:r>
            <a:endParaRPr lang="hr-HR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5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9341660" cy="228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Frekvencija  </a:t>
            </a:r>
            <a:r>
              <a:rPr lang="hr-HR" altLang="sr-Latn-RS" sz="28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titranja 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je broj titraja izvršenih u jednoj sekundi. 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Oznaka</a:t>
            </a:r>
            <a:r>
              <a:rPr lang="hr-HR" altLang="sr-Latn-RS" sz="2800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frekvencije </a:t>
            </a:r>
            <a:r>
              <a:rPr lang="hr-HR" altLang="sr-Latn-RS" sz="2800" i="1" dirty="0">
                <a:latin typeface="+mn-lt"/>
                <a:cs typeface="Arial" panose="020B0604020202020204" pitchFamily="34" charset="0"/>
              </a:rPr>
              <a:t>f 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Jedinca frekvencije herc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znak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Hz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)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335849" y="4723128"/>
            <a:ext cx="5751318" cy="114307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400" dirty="0">
                <a:latin typeface="+mn-lt"/>
                <a:cs typeface="Arial" panose="020B0604020202020204" pitchFamily="34" charset="0"/>
              </a:rPr>
              <a:t>k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iloherc </a:t>
            </a:r>
            <a:r>
              <a:rPr lang="hr-HR" altLang="sr-Latn-RS" sz="2400" dirty="0">
                <a:latin typeface="+mn-lt"/>
                <a:cs typeface="Arial" panose="020B0604020202020204" pitchFamily="34" charset="0"/>
              </a:rPr>
              <a:t>(znak </a:t>
            </a:r>
            <a:r>
              <a:rPr lang="hr-HR" altLang="sr-Latn-RS" sz="2400" b="1" dirty="0">
                <a:latin typeface="+mn-lt"/>
                <a:cs typeface="Arial" panose="020B0604020202020204" pitchFamily="34" charset="0"/>
              </a:rPr>
              <a:t>kHz</a:t>
            </a:r>
            <a:r>
              <a:rPr lang="hr-HR" altLang="sr-Latn-RS" sz="2400" dirty="0">
                <a:latin typeface="+mn-lt"/>
                <a:cs typeface="Arial" panose="020B0604020202020204" pitchFamily="34" charset="0"/>
              </a:rPr>
              <a:t>):       1 kHz = 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1000 </a:t>
            </a:r>
            <a:r>
              <a:rPr lang="hr-HR" altLang="sr-Latn-RS" sz="2400" dirty="0">
                <a:latin typeface="+mn-lt"/>
                <a:cs typeface="Arial" panose="020B0604020202020204" pitchFamily="34" charset="0"/>
              </a:rPr>
              <a:t>Hz</a:t>
            </a:r>
          </a:p>
          <a:p>
            <a:pPr>
              <a:lnSpc>
                <a:spcPct val="150000"/>
              </a:lnSpc>
            </a:pPr>
            <a:r>
              <a:rPr lang="hr-HR" altLang="sr-Latn-RS" sz="2400" dirty="0" err="1">
                <a:latin typeface="+mn-lt"/>
                <a:cs typeface="Arial" panose="020B0604020202020204" pitchFamily="34" charset="0"/>
              </a:rPr>
              <a:t>m</a:t>
            </a:r>
            <a:r>
              <a:rPr lang="hr-HR" altLang="sr-Latn-RS" sz="2400" dirty="0" err="1" smtClean="0">
                <a:latin typeface="+mn-lt"/>
                <a:cs typeface="Arial" panose="020B0604020202020204" pitchFamily="34" charset="0"/>
              </a:rPr>
              <a:t>egaherc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 (znak </a:t>
            </a:r>
            <a:r>
              <a:rPr lang="hr-HR" altLang="sr-Latn-RS" sz="2400" b="1" dirty="0">
                <a:latin typeface="+mn-lt"/>
                <a:cs typeface="Arial" panose="020B0604020202020204" pitchFamily="34" charset="0"/>
              </a:rPr>
              <a:t>MHz</a:t>
            </a:r>
            <a:r>
              <a:rPr lang="hr-HR" altLang="sr-Latn-RS" sz="2400" dirty="0">
                <a:latin typeface="+mn-lt"/>
                <a:cs typeface="Arial" panose="020B0604020202020204" pitchFamily="34" charset="0"/>
              </a:rPr>
              <a:t>):  1 MHz= 1 000 000 Hz</a:t>
            </a:r>
            <a:endParaRPr lang="en-US" altLang="sr-Latn-RS" sz="24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2491155"/>
              </p:ext>
            </p:extLst>
          </p:nvPr>
        </p:nvGraphicFramePr>
        <p:xfrm>
          <a:off x="8370532" y="3009474"/>
          <a:ext cx="1429555" cy="1328475"/>
        </p:xfrm>
        <a:graphic>
          <a:graphicData uri="http://schemas.openxmlformats.org/presentationml/2006/ole">
            <p:oleObj spid="_x0000_s4103" name="Jednadžba" r:id="rId3" imgW="418918" imgH="3935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58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1454374" y="933034"/>
            <a:ext cx="50617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Veza perioda i frekvencije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pic>
        <p:nvPicPr>
          <p:cNvPr id="7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2653" y="937164"/>
            <a:ext cx="1098376" cy="109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95642" y="2071894"/>
            <a:ext cx="1212399" cy="737981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222780" y="2272554"/>
            <a:ext cx="983936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8341440"/>
              </p:ext>
            </p:extLst>
          </p:nvPr>
        </p:nvGraphicFramePr>
        <p:xfrm>
          <a:off x="2244599" y="3358526"/>
          <a:ext cx="2251616" cy="1634731"/>
        </p:xfrm>
        <a:graphic>
          <a:graphicData uri="http://schemas.openxmlformats.org/presentationml/2006/ole">
            <p:oleObj spid="_x0000_s1040" name="Jednadžba" r:id="rId6" imgW="431613" imgH="393529" progId="">
              <p:embed/>
            </p:oleObj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1483956" y="1897822"/>
            <a:ext cx="865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Frekvencija </a:t>
            </a:r>
            <a:r>
              <a:rPr lang="hr-HR" sz="2800" i="1" dirty="0" smtClean="0"/>
              <a:t>f</a:t>
            </a:r>
            <a:r>
              <a:rPr lang="hr-HR" sz="2800" dirty="0" smtClean="0"/>
              <a:t> jednaka je recipročnoj vrijednosti perioda </a:t>
            </a:r>
            <a:r>
              <a:rPr lang="hr-HR" sz="2800" i="1" dirty="0" smtClean="0"/>
              <a:t>T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9089871"/>
              </p:ext>
            </p:extLst>
          </p:nvPr>
        </p:nvGraphicFramePr>
        <p:xfrm>
          <a:off x="7037911" y="3358526"/>
          <a:ext cx="1581654" cy="1519628"/>
        </p:xfrm>
        <a:graphic>
          <a:graphicData uri="http://schemas.openxmlformats.org/presentationml/2006/ole">
            <p:oleObj spid="_x0000_s1041" name="Jednadžba" r:id="rId7" imgW="431613" imgH="418918" progId="">
              <p:embed/>
            </p:oleObj>
          </a:graphicData>
        </a:graphic>
      </p:graphicFrame>
      <p:sp>
        <p:nvSpPr>
          <p:cNvPr id="11" name="Strelica udesno 10"/>
          <p:cNvSpPr/>
          <p:nvPr/>
        </p:nvSpPr>
        <p:spPr>
          <a:xfrm>
            <a:off x="4735871" y="3846461"/>
            <a:ext cx="1963270" cy="62962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772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330123" y="837832"/>
            <a:ext cx="2688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Valna duljina 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330123" y="1551180"/>
            <a:ext cx="102222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Valna </a:t>
            </a:r>
            <a:r>
              <a:rPr lang="hr-HR" altLang="sr-Latn-RS" sz="2800" dirty="0" smtClean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duljina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jednaka je razmaku 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između dva susjedna </a:t>
            </a:r>
            <a:endParaRPr lang="hr-HR" altLang="sr-Latn-RS" sz="2800" dirty="0" smtClean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valna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brijega ili dola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Obilježavamo je oznakom </a:t>
            </a:r>
            <a:r>
              <a:rPr lang="el-GR" altLang="sr-Latn-RS" sz="2800" b="1" i="1" dirty="0">
                <a:latin typeface="+mn-lt"/>
                <a:cs typeface="Arial" panose="020B0604020202020204" pitchFamily="34" charset="0"/>
              </a:rPr>
              <a:t>λ</a:t>
            </a:r>
            <a:r>
              <a:rPr lang="hr-HR" altLang="sr-Latn-RS" sz="28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i="1" dirty="0" smtClean="0">
                <a:latin typeface="+mn-lt"/>
                <a:cs typeface="Arial" panose="020B0604020202020204" pitchFamily="34" charset="0"/>
              </a:rPr>
              <a:t>(grčko </a:t>
            </a:r>
            <a:r>
              <a:rPr lang="hr-HR" altLang="sr-Latn-RS" sz="2800" i="1" dirty="0">
                <a:latin typeface="+mn-lt"/>
                <a:cs typeface="Arial" panose="020B0604020202020204" pitchFamily="34" charset="0"/>
              </a:rPr>
              <a:t>slovo lambda)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Jedinica valne duljine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je</a:t>
            </a: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st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metar (m).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682" y="4403852"/>
            <a:ext cx="3532037" cy="182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7640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39403" y="953037"/>
            <a:ext cx="5919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Amplituda vala</a:t>
            </a:r>
            <a:r>
              <a:rPr lang="hr-HR" sz="36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en-US" sz="36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39403" y="1599368"/>
            <a:ext cx="862127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solidFill>
                  <a:srgbClr val="000099"/>
                </a:solidFill>
                <a:cs typeface="Arial" pitchFamily="34" charset="0"/>
              </a:rPr>
              <a:t>Amplituda </a:t>
            </a:r>
            <a:r>
              <a:rPr lang="hr-HR" sz="2800" dirty="0" smtClean="0">
                <a:solidFill>
                  <a:srgbClr val="000099"/>
                </a:solidFill>
                <a:cs typeface="Arial" pitchFamily="34" charset="0"/>
              </a:rPr>
              <a:t>vala </a:t>
            </a:r>
            <a:r>
              <a:rPr lang="hr-HR" sz="2800" dirty="0" smtClean="0">
                <a:cs typeface="Arial" pitchFamily="34" charset="0"/>
              </a:rPr>
              <a:t>je visina </a:t>
            </a:r>
            <a:r>
              <a:rPr lang="hr-HR" sz="2800" dirty="0">
                <a:cs typeface="Arial" pitchFamily="34" charset="0"/>
              </a:rPr>
              <a:t>valnog brijega ili dubina dola </a:t>
            </a:r>
            <a:r>
              <a:rPr lang="hr-HR" sz="2800" dirty="0" smtClean="0">
                <a:cs typeface="Arial" pitchFamily="34" charset="0"/>
              </a:rPr>
              <a:t>vala.</a:t>
            </a:r>
            <a:endParaRPr lang="hr-HR" sz="28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cs typeface="Arial" pitchFamily="34" charset="0"/>
              </a:rPr>
              <a:t> </a:t>
            </a:r>
            <a:r>
              <a:rPr lang="hr-HR" sz="2800" dirty="0">
                <a:cs typeface="Arial" pitchFamily="34" charset="0"/>
              </a:rPr>
              <a:t>Obilježavamo je </a:t>
            </a:r>
            <a:r>
              <a:rPr lang="en-US" sz="2800" dirty="0">
                <a:cs typeface="Arial" pitchFamily="34" charset="0"/>
              </a:rPr>
              <a:t>s</a:t>
            </a:r>
            <a:r>
              <a:rPr lang="hr-HR" sz="2800" dirty="0">
                <a:cs typeface="Arial" pitchFamily="34" charset="0"/>
              </a:rPr>
              <a:t> </a:t>
            </a:r>
            <a:r>
              <a:rPr lang="hr-HR" sz="2800" i="1" dirty="0">
                <a:cs typeface="Arial" pitchFamily="34" charset="0"/>
              </a:rPr>
              <a:t>A </a:t>
            </a:r>
            <a:endParaRPr lang="hr-HR" sz="2800" i="1" dirty="0" smtClean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  <a:defRPr/>
            </a:pPr>
            <a:r>
              <a:rPr lang="hr-HR" sz="2800" smtClean="0">
                <a:cs typeface="Arial" pitchFamily="34" charset="0"/>
              </a:rPr>
              <a:t>Mjerna jedinica </a:t>
            </a:r>
            <a:r>
              <a:rPr lang="hr-HR" sz="2800" dirty="0" smtClean="0">
                <a:cs typeface="Arial" pitchFamily="34" charset="0"/>
              </a:rPr>
              <a:t>amplitude jest metar (m).</a:t>
            </a:r>
            <a:endParaRPr lang="hr-HR" sz="2800" dirty="0">
              <a:cs typeface="Arial" pitchFamily="34" charset="0"/>
            </a:endParaRPr>
          </a:p>
        </p:txBody>
      </p:sp>
      <p:pic>
        <p:nvPicPr>
          <p:cNvPr id="17411" name="Picture 1" descr="D:\Sandra - školska ppt\FIZIKA8_U\8_II_3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5072" y="4109366"/>
            <a:ext cx="5103386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3271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313645" y="971867"/>
            <a:ext cx="2515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Brzina   vala 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6549006"/>
              </p:ext>
            </p:extLst>
          </p:nvPr>
        </p:nvGraphicFramePr>
        <p:xfrm>
          <a:off x="1689100" y="4083050"/>
          <a:ext cx="2752725" cy="876300"/>
        </p:xfrm>
        <a:graphic>
          <a:graphicData uri="http://schemas.openxmlformats.org/presentationml/2006/ole">
            <p:oleObj spid="_x0000_s2064" name="Jednadžba" r:id="rId3" imgW="558720" imgH="177480" progId="">
              <p:embed/>
            </p:oleObj>
          </a:graphicData>
        </a:graphic>
      </p:graphicFrame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313645" y="1725769"/>
            <a:ext cx="102000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Brzina vala jednaka je umnošku valne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duljine i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frekvencije vala.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Brzina vala ovisi o sredstvu kroz koje se val širi. </a:t>
            </a: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3</a:t>
            </a:r>
          </a:p>
        </p:txBody>
      </p:sp>
      <p:sp>
        <p:nvSpPr>
          <p:cNvPr id="2" name="Strelica udesno 1"/>
          <p:cNvSpPr/>
          <p:nvPr/>
        </p:nvSpPr>
        <p:spPr>
          <a:xfrm>
            <a:off x="4829577" y="4172755"/>
            <a:ext cx="1584101" cy="57954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62929" y="3849354"/>
            <a:ext cx="2724071" cy="117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8676650"/>
              </p:ext>
            </p:extLst>
          </p:nvPr>
        </p:nvGraphicFramePr>
        <p:xfrm>
          <a:off x="7208293" y="3560872"/>
          <a:ext cx="2426489" cy="1770981"/>
        </p:xfrm>
        <a:graphic>
          <a:graphicData uri="http://schemas.openxmlformats.org/presentationml/2006/ole">
            <p:oleObj spid="_x0000_s2065" name="Jednadžba" r:id="rId4" imgW="393480" imgH="393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875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536</TotalTime>
  <Words>317</Words>
  <Application>Microsoft Office PowerPoint</Application>
  <PresentationFormat>Custom</PresentationFormat>
  <Paragraphs>66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Tema sustava Office</vt:lpstr>
      <vt:lpstr>Jednadžba</vt:lpstr>
      <vt:lpstr>Slide 1</vt:lpstr>
      <vt:lpstr>Slide 2</vt:lpstr>
      <vt:lpstr>Slide 3</vt:lpstr>
      <vt:lpstr>Slide 4</vt:lpstr>
      <vt:lpstr>Frekvencija titranja </vt:lpstr>
      <vt:lpstr>Slide 6</vt:lpstr>
      <vt:lpstr>Slide 7</vt:lpstr>
      <vt:lpstr>Slide 8</vt:lpstr>
      <vt:lpstr>Slide 9</vt:lpstr>
      <vt:lpstr>Slide 10</vt:lpstr>
      <vt:lpstr>Slide 11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29</cp:revision>
  <dcterms:created xsi:type="dcterms:W3CDTF">2020-09-12T17:39:48Z</dcterms:created>
  <dcterms:modified xsi:type="dcterms:W3CDTF">2021-02-08T09:56:50Z</dcterms:modified>
</cp:coreProperties>
</file>