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78" r:id="rId12"/>
    <p:sldId id="269" r:id="rId13"/>
    <p:sldId id="27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.glogster.com/glog/zvuk-5dee8abc67675/32lica0wi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2f5c1ff-d411-4ca4-a3b1-d6c39a850abf/assets/video/nc3_t4_zvuk_-_muzikalne_case.mp4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32f5c1ff-d411-4ca4-a3b1-d6c39a850abf/assets/video/nc3_t4_tonovi_i_sumovi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vascak.cz/data/android/physicsatschool/templateimg.php?s=kv_rychlost_zvuku&amp;l=h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59614" y="2665926"/>
            <a:ext cx="9144000" cy="1440001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Zvuk</a:t>
            </a:r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endParaRPr lang="hr-HR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VALOVI</a:t>
            </a:r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0234" y="887506"/>
            <a:ext cx="10143565" cy="803182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Ultrazvuk</a:t>
            </a:r>
            <a:endParaRPr lang="hr-HR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6" name="Pravokutnik 5"/>
          <p:cNvSpPr/>
          <p:nvPr/>
        </p:nvSpPr>
        <p:spPr>
          <a:xfrm>
            <a:off x="1082351" y="1878242"/>
            <a:ext cx="10271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70000"/>
            </a:pPr>
            <a:r>
              <a:rPr lang="hr-HR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800" b="1" dirty="0" smtClean="0">
                <a:solidFill>
                  <a:srgbClr val="000099"/>
                </a:solidFill>
                <a:cs typeface="Arial" panose="020B0604020202020204" pitchFamily="34" charset="0"/>
              </a:rPr>
              <a:t>ULTRAZVUK </a:t>
            </a:r>
            <a:r>
              <a:rPr lang="hr-HR" altLang="sr-Latn-RS" sz="2800" dirty="0" smtClean="0">
                <a:cs typeface="Arial" panose="020B0604020202020204" pitchFamily="34" charset="0"/>
              </a:rPr>
              <a:t>- zvučni </a:t>
            </a:r>
            <a:r>
              <a:rPr lang="hr-HR" altLang="sr-Latn-RS" sz="2800" dirty="0">
                <a:cs typeface="Arial" panose="020B0604020202020204" pitchFamily="34" charset="0"/>
              </a:rPr>
              <a:t>valovi s frekvencijom većom od  </a:t>
            </a:r>
            <a:r>
              <a:rPr lang="hr-HR" altLang="sr-Latn-RS" sz="2800" dirty="0" smtClean="0">
                <a:cs typeface="Arial" panose="020B0604020202020204" pitchFamily="34" charset="0"/>
              </a:rPr>
              <a:t>20 </a:t>
            </a:r>
            <a:r>
              <a:rPr lang="hr-HR" altLang="sr-Latn-RS" sz="2800" dirty="0">
                <a:cs typeface="Arial" panose="020B0604020202020204" pitchFamily="34" charset="0"/>
              </a:rPr>
              <a:t>000 </a:t>
            </a:r>
            <a:r>
              <a:rPr lang="hr-HR" altLang="sr-Latn-RS" sz="2800" dirty="0" smtClean="0">
                <a:cs typeface="Arial" panose="020B0604020202020204" pitchFamily="34" charset="0"/>
              </a:rPr>
              <a:t>Hz.</a:t>
            </a:r>
            <a:endParaRPr lang="hr-HR" sz="28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005" y="2804460"/>
            <a:ext cx="2565401" cy="3432080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139724" y="3050451"/>
            <a:ext cx="1908921" cy="70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1400" dirty="0">
                <a:latin typeface="+mn-lt"/>
              </a:rPr>
              <a:t>Primjena ultrazvuka za</a:t>
            </a:r>
          </a:p>
          <a:p>
            <a:pPr>
              <a:lnSpc>
                <a:spcPct val="150000"/>
              </a:lnSpc>
            </a:pPr>
            <a:r>
              <a:rPr lang="hr-HR" altLang="sr-Latn-RS" sz="1400" dirty="0">
                <a:latin typeface="+mn-lt"/>
              </a:rPr>
              <a:t>određivanje udaljenosti</a:t>
            </a:r>
            <a:endParaRPr lang="en-US" altLang="sr-Latn-RS" sz="1400" dirty="0">
              <a:latin typeface="+mn-lt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3206837"/>
              </p:ext>
            </p:extLst>
          </p:nvPr>
        </p:nvGraphicFramePr>
        <p:xfrm>
          <a:off x="4636984" y="4537914"/>
          <a:ext cx="914400" cy="727075"/>
        </p:xfrm>
        <a:graphic>
          <a:graphicData uri="http://schemas.openxmlformats.org/presentationml/2006/ole">
            <p:oleObj spid="_x0000_s2050" name="Equation" r:id="rId4" imgW="495085" imgH="393529" progId="">
              <p:embed/>
            </p:oleObj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60530" y="5433842"/>
            <a:ext cx="1631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400" dirty="0"/>
              <a:t>Primjena ultrazvuka</a:t>
            </a:r>
          </a:p>
          <a:p>
            <a:r>
              <a:rPr lang="hr-HR" altLang="sr-Latn-RS" sz="1400" dirty="0"/>
              <a:t>u medicini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8748" y="2925107"/>
            <a:ext cx="3509728" cy="2339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1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1287838" y="971867"/>
            <a:ext cx="3186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Odbijanje zvuka 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7106" name="Picture 3" descr="D:\Sandra - školska ppt\FIZIKA8_U\8_II_5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82" y="1812832"/>
            <a:ext cx="5781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8"/>
          <p:cNvSpPr txBox="1">
            <a:spLocks noChangeArrowheads="1"/>
          </p:cNvSpPr>
          <p:nvPr/>
        </p:nvSpPr>
        <p:spPr bwMode="auto">
          <a:xfrm>
            <a:off x="2040031" y="5259481"/>
            <a:ext cx="89040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Zvuk se odbija od glatkih površina nekih tijela – </a:t>
            </a:r>
            <a:r>
              <a:rPr lang="hr-HR" altLang="sr-Latn-RS" sz="3200" b="1" dirty="0">
                <a:latin typeface="+mn-lt"/>
                <a:cs typeface="Arial" panose="020B0604020202020204" pitchFamily="34" charset="0"/>
              </a:rPr>
              <a:t>jeka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0005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250405" y="781850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250405" y="1721911"/>
            <a:ext cx="5569538" cy="454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Što je izvor zvuka?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Kakvi valovi su zvučni valovi?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Koje frekvencije čuje ljudsko uho?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O čemu ovisi brzina zvuka?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Što je ultrazvuk?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Što je infrazvuk?</a:t>
            </a:r>
          </a:p>
        </p:txBody>
      </p:sp>
    </p:spTree>
    <p:extLst>
      <p:ext uri="{BB962C8B-B14F-4D97-AF65-F5344CB8AC3E}">
        <p14:creationId xmlns=""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082351" y="751544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2" name="Slika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8120" y="2077107"/>
            <a:ext cx="5794967" cy="4146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19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236372" y="1498150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Koje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izvore zvuka primjećuješ na slici?</a:t>
            </a:r>
          </a:p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Što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titra u fruli, na bubnju i na gitari?</a:t>
            </a:r>
          </a:p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Što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titra u našem grlu kada govorimo?</a:t>
            </a: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36372" y="903000"/>
            <a:ext cx="377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Razmislite!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6675" y="3734874"/>
            <a:ext cx="4154423" cy="2472197"/>
          </a:xfrm>
          <a:prstGeom prst="rect">
            <a:avLst/>
          </a:prstGeom>
        </p:spPr>
      </p:pic>
      <p:pic>
        <p:nvPicPr>
          <p:cNvPr id="8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084" y="902999"/>
            <a:ext cx="1071676" cy="1015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28083" y="2036684"/>
            <a:ext cx="1212399" cy="737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97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5"/>
          <p:cNvSpPr txBox="1">
            <a:spLocks noChangeArrowheads="1"/>
          </p:cNvSpPr>
          <p:nvPr/>
        </p:nvSpPr>
        <p:spPr bwMode="auto">
          <a:xfrm>
            <a:off x="1403796" y="1759430"/>
            <a:ext cx="9208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Što se događa s rižom kada udaramo olovkom po opni?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5256263" y="3093407"/>
            <a:ext cx="3854710" cy="7546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dirty="0">
                <a:cs typeface="Arial" pitchFamily="34" charset="0"/>
              </a:rPr>
              <a:t>Zvuk prenosi energiju.</a:t>
            </a:r>
          </a:p>
        </p:txBody>
      </p:sp>
      <p:pic>
        <p:nvPicPr>
          <p:cNvPr id="15364" name="Picture 7" descr="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78" y="2590801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87888" y="944047"/>
            <a:ext cx="6168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</a:rPr>
              <a:t>Kako vidjeti zvuk? </a:t>
            </a:r>
            <a:endParaRPr lang="hr-HR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99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74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256620" y="837832"/>
            <a:ext cx="3319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Nastajanje zvuka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286001" y="1676401"/>
            <a:ext cx="7608493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Titranjem tijela u elastičnom sredstvu nastaje zvuk.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771349" y="5400676"/>
            <a:ext cx="110802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Izvor zvuka </a:t>
            </a: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neko </a:t>
            </a:r>
            <a:r>
              <a:rPr lang="hr-HR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tijelo koje titra (membrana </a:t>
            </a: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zvučnika ili glasnice)</a:t>
            </a: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1"/>
            <a:ext cx="37528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4311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1245191" y="971867"/>
            <a:ext cx="46978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Zvuk – longitudinalni val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410" name="TextBox 12"/>
          <p:cNvSpPr txBox="1">
            <a:spLocks noChangeArrowheads="1"/>
          </p:cNvSpPr>
          <p:nvPr/>
        </p:nvSpPr>
        <p:spPr bwMode="auto">
          <a:xfrm>
            <a:off x="2767013" y="4643438"/>
            <a:ext cx="6888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2800" dirty="0"/>
              <a:t>Pri širenju zvuka čestice zraka titraju </a:t>
            </a:r>
            <a:r>
              <a:rPr lang="en-US" altLang="sr-Latn-RS" sz="2800" dirty="0"/>
              <a:t>paralelno</a:t>
            </a:r>
            <a:endParaRPr lang="hr-HR" altLang="sr-Latn-RS" sz="2800" dirty="0"/>
          </a:p>
          <a:p>
            <a:pPr algn="ctr">
              <a:lnSpc>
                <a:spcPct val="150000"/>
              </a:lnSpc>
            </a:pPr>
            <a:r>
              <a:rPr lang="hr-HR" altLang="sr-Latn-RS" sz="2800" dirty="0"/>
              <a:t> sa smjerom širenja zvuka.</a:t>
            </a:r>
            <a:endParaRPr lang="en-US" altLang="sr-Latn-RS" sz="2800" dirty="0"/>
          </a:p>
        </p:txBody>
      </p:sp>
      <p:pic>
        <p:nvPicPr>
          <p:cNvPr id="2" name="Picture 10" descr="ghdj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46" y="1854926"/>
            <a:ext cx="4680500" cy="248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566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5"/>
          <p:cNvSpPr txBox="1">
            <a:spLocks noChangeArrowheads="1"/>
          </p:cNvSpPr>
          <p:nvPr/>
        </p:nvSpPr>
        <p:spPr bwMode="auto">
          <a:xfrm>
            <a:off x="1284515" y="1614033"/>
            <a:ext cx="9029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Usporedimo zvuk glazbene vilice s udaranjem čekića po stolu</a:t>
            </a: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84515" y="1002269"/>
            <a:ext cx="359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 i šum </a:t>
            </a:r>
            <a:endParaRPr lang="hr-HR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0583" y="2303975"/>
            <a:ext cx="3794449" cy="238706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0309" y="2314884"/>
            <a:ext cx="4273420" cy="242396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380309" y="4990011"/>
            <a:ext cx="410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Ton</a:t>
            </a:r>
            <a:r>
              <a:rPr lang="hr-HR" sz="2000" dirty="0" smtClean="0"/>
              <a:t> nastaje pravilnim titranjem tijela </a:t>
            </a:r>
          </a:p>
          <a:p>
            <a:pPr algn="ctr"/>
            <a:r>
              <a:rPr lang="hr-HR" sz="2000" dirty="0" smtClean="0"/>
              <a:t>(glazbene </a:t>
            </a:r>
            <a:r>
              <a:rPr lang="hr-HR" sz="2000" dirty="0" smtClean="0"/>
              <a:t>vilice) .  </a:t>
            </a:r>
            <a:endParaRPr lang="hr-HR" sz="20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528941" y="4990011"/>
            <a:ext cx="4106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Šum </a:t>
            </a:r>
            <a:r>
              <a:rPr lang="hr-HR" sz="2000" dirty="0" smtClean="0"/>
              <a:t>nastaje nepravilnim  titranjem tijela </a:t>
            </a:r>
          </a:p>
          <a:p>
            <a:pPr algn="ctr"/>
            <a:r>
              <a:rPr lang="hr-HR" sz="2000" dirty="0" smtClean="0"/>
              <a:t>(zvuk čekića) .  </a:t>
            </a:r>
            <a:endParaRPr lang="hr-HR" sz="2000" dirty="0"/>
          </a:p>
        </p:txBody>
      </p:sp>
      <p:pic>
        <p:nvPicPr>
          <p:cNvPr id="12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084" y="902999"/>
            <a:ext cx="1071676" cy="1015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28083" y="2036684"/>
            <a:ext cx="1212399" cy="737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91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356361" y="801469"/>
            <a:ext cx="25051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Brzina zvuka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418019" y="1445623"/>
            <a:ext cx="94067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Brzina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zvuka ovisi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 sredstvu kojim se zvuk širi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Što je veza među česticama sredstva jača, to je brzina zvuka veća. </a:t>
            </a:r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1247013"/>
              </p:ext>
            </p:extLst>
          </p:nvPr>
        </p:nvGraphicFramePr>
        <p:xfrm>
          <a:off x="3429000" y="2812868"/>
          <a:ext cx="5072064" cy="256058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36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6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8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000" dirty="0" smtClean="0">
                          <a:latin typeface="Arial" pitchFamily="34" charset="0"/>
                          <a:cs typeface="Arial" pitchFamily="34" charset="0"/>
                        </a:rPr>
                        <a:t>Sredstvo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2000" dirty="0" smtClean="0">
                          <a:latin typeface="Arial" pitchFamily="34" charset="0"/>
                          <a:cs typeface="Arial" pitchFamily="34" charset="0"/>
                        </a:rPr>
                        <a:t> Brzina</a:t>
                      </a:r>
                      <a:r>
                        <a:rPr lang="hr-HR" sz="2000" baseline="0" dirty="0" smtClean="0">
                          <a:latin typeface="Arial" pitchFamily="34" charset="0"/>
                          <a:cs typeface="Arial" pitchFamily="34" charset="0"/>
                        </a:rPr>
                        <a:t> m/s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800" dirty="0" smtClean="0"/>
                        <a:t>Zrak pri 0 °C</a:t>
                      </a:r>
                      <a:endParaRPr lang="en-US" sz="1800" dirty="0"/>
                    </a:p>
                  </a:txBody>
                  <a:tcPr marL="91439" marR="91439" marT="45726" marB="4572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800" dirty="0" smtClean="0"/>
                        <a:t>331</a:t>
                      </a:r>
                      <a:endParaRPr lang="en-US" sz="1800" dirty="0"/>
                    </a:p>
                  </a:txBody>
                  <a:tcPr marL="91439" marR="91439" marT="45726" marB="4572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800" dirty="0" smtClean="0"/>
                        <a:t>Zrak pri 20 °C</a:t>
                      </a:r>
                      <a:endParaRPr lang="en-US" sz="1800" dirty="0"/>
                    </a:p>
                  </a:txBody>
                  <a:tcPr marL="91439" marR="91439" marT="45726" marB="4572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800" dirty="0" smtClean="0"/>
                        <a:t>343</a:t>
                      </a:r>
                      <a:endParaRPr lang="en-US" sz="1800" dirty="0"/>
                    </a:p>
                  </a:txBody>
                  <a:tcPr marL="91439" marR="91439" marT="45726" marB="4572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800" dirty="0" smtClean="0"/>
                        <a:t>Voda</a:t>
                      </a:r>
                      <a:endParaRPr lang="en-US" sz="1800" dirty="0"/>
                    </a:p>
                  </a:txBody>
                  <a:tcPr marL="91439" marR="91439" marT="45726" marB="4572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800" dirty="0" smtClean="0"/>
                        <a:t>1 500</a:t>
                      </a:r>
                      <a:endParaRPr lang="en-US" sz="1800" dirty="0"/>
                    </a:p>
                  </a:txBody>
                  <a:tcPr marL="91439" marR="91439" marT="45726" marB="4572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2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800" dirty="0" smtClean="0"/>
                        <a:t>Željezo </a:t>
                      </a:r>
                      <a:endParaRPr lang="en-US" sz="1800" dirty="0"/>
                    </a:p>
                  </a:txBody>
                  <a:tcPr marL="91439" marR="91439" marT="45726" marB="4572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sz="1800" dirty="0" smtClean="0"/>
                        <a:t>5 120</a:t>
                      </a:r>
                      <a:endParaRPr lang="en-US" sz="1800" dirty="0"/>
                    </a:p>
                  </a:txBody>
                  <a:tcPr marL="91439" marR="91439" marT="45726" marB="4572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2" name="Pravokutnik 1"/>
          <p:cNvSpPr/>
          <p:nvPr/>
        </p:nvSpPr>
        <p:spPr>
          <a:xfrm>
            <a:off x="2420643" y="5497825"/>
            <a:ext cx="7907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70000"/>
            </a:pPr>
            <a:r>
              <a:rPr lang="hr-HR" altLang="sr-Latn-R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altLang="sr-Latn-R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porastom temperature brzina zvuka raste.</a:t>
            </a:r>
            <a:endParaRPr lang="en-US" altLang="sr-Latn-R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6419" y="1064712"/>
            <a:ext cx="859155" cy="981075"/>
          </a:xfrm>
          <a:prstGeom prst="rect">
            <a:avLst/>
          </a:prstGeom>
        </p:spPr>
      </p:pic>
      <p:sp>
        <p:nvSpPr>
          <p:cNvPr id="8" name="Tekstni okvir 2"/>
          <p:cNvSpPr txBox="1">
            <a:spLocks noChangeArrowheads="1"/>
          </p:cNvSpPr>
          <p:nvPr/>
        </p:nvSpPr>
        <p:spPr bwMode="auto">
          <a:xfrm>
            <a:off x="10964524" y="2260418"/>
            <a:ext cx="78105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</a:t>
            </a:r>
          </a:p>
        </p:txBody>
      </p:sp>
    </p:spTree>
    <p:extLst>
      <p:ext uri="{BB962C8B-B14F-4D97-AF65-F5344CB8AC3E}">
        <p14:creationId xmlns="" xmlns:p14="http://schemas.microsoft.com/office/powerpoint/2010/main" val="20433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321526" y="899388"/>
            <a:ext cx="7899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cs typeface="Arial" pitchFamily="34" charset="0"/>
              </a:rPr>
              <a:t>Područje čujnosti u ovisnosti o frekvenciji</a:t>
            </a:r>
            <a:endParaRPr lang="en-US" sz="3600" dirty="0">
              <a:solidFill>
                <a:srgbClr val="000099"/>
              </a:solidFill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37" y="1915887"/>
            <a:ext cx="58674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1529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642" y="1160998"/>
            <a:ext cx="9949991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Ljudsko uho čuje zvučne valove frekvencije </a:t>
            </a:r>
            <a:r>
              <a:rPr lang="hr-HR" sz="2800" dirty="0" smtClean="0">
                <a:cs typeface="Arial" pitchFamily="34" charset="0"/>
              </a:rPr>
              <a:t>od </a:t>
            </a:r>
            <a:r>
              <a:rPr lang="hr-HR" sz="2800" b="1" dirty="0" smtClean="0">
                <a:cs typeface="Arial" pitchFamily="34" charset="0"/>
              </a:rPr>
              <a:t>20 </a:t>
            </a:r>
            <a:r>
              <a:rPr lang="hr-HR" sz="2800" b="1" dirty="0">
                <a:cs typeface="Arial" pitchFamily="34" charset="0"/>
              </a:rPr>
              <a:t>Hz do 20 000 Hz</a:t>
            </a:r>
            <a:r>
              <a:rPr lang="hr-HR" sz="2800" dirty="0"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1318642" y="2276607"/>
            <a:ext cx="105073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b="1" dirty="0" smtClean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INFRAZVUK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-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zvučni valovi frekvencije niže od </a:t>
            </a:r>
            <a:r>
              <a:rPr lang="en-US" altLang="sr-Latn-RS" sz="2800" b="1" dirty="0">
                <a:latin typeface="+mn-lt"/>
                <a:cs typeface="Arial" panose="020B0604020202020204" pitchFamily="34" charset="0"/>
              </a:rPr>
              <a:t>20 Hz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1032" name="Picture 8" descr="Dog, Animal, Portrait, Pet, Brown, Dog'S Eyes, Bea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42" y="3001866"/>
            <a:ext cx="4376764" cy="2917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425896" y="5765822"/>
            <a:ext cx="19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400" dirty="0" smtClean="0"/>
              <a:t>Pas može čuti infrazvuk. </a:t>
            </a:r>
            <a:endParaRPr lang="hr-HR" altLang="sr-Latn-RS" sz="1400" dirty="0"/>
          </a:p>
        </p:txBody>
      </p:sp>
    </p:spTree>
    <p:extLst>
      <p:ext uri="{BB962C8B-B14F-4D97-AF65-F5344CB8AC3E}">
        <p14:creationId xmlns="" xmlns:p14="http://schemas.microsoft.com/office/powerpoint/2010/main" val="2169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084" grpId="0"/>
      <p:bldP spid="1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187</TotalTime>
  <Words>308</Words>
  <Application>Microsoft Office PowerPoint</Application>
  <PresentationFormat>Custom</PresentationFormat>
  <Paragraphs>69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Tema sustava Office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Ultrazvuk</vt:lpstr>
      <vt:lpstr>Slide 11</vt:lpstr>
      <vt:lpstr>Slide 12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24</cp:revision>
  <dcterms:created xsi:type="dcterms:W3CDTF">2020-09-12T17:39:48Z</dcterms:created>
  <dcterms:modified xsi:type="dcterms:W3CDTF">2021-02-08T10:07:59Z</dcterms:modified>
</cp:coreProperties>
</file>