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9" r:id="rId10"/>
    <p:sldId id="27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9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FF5F-BAE7-4B84-AD14-A046DA7B92BD}" type="datetimeFigureOut">
              <a:rPr lang="hr-HR"/>
              <a:pPr>
                <a:defRPr/>
              </a:pPr>
              <a:t>29.4.2021.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FB77C-F1D2-421B-98C6-C9F51724D3D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2724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du.glogster.com/glog/lom-svjetlosti/32p07e63rq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d2a8908-a40d-4971-8676-fd55425b7f51/assets/video/nc4_t5_lom_svjetlosti_-_gdje_je_novcic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bending-light/latest/bending-light_hr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-sfera.hr/dodatni-digitalni-sadrzaji/3d2a8908-a40d-4971-8676-fd55425b7f51/assets/video/nc4_t5_lom_svjetlosti.mp4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3d2a8908-a40d-4971-8676-fd55425b7f51/assets/video/nc4_t5_vodeni_svjetlovod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sr-Latn-R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Lom </a:t>
            </a:r>
            <a:r>
              <a:rPr lang="en-US" altLang="sr-Latn-RS" sz="4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svjetlosti</a:t>
            </a:r>
            <a:endParaRPr lang="hr-HR" altLang="sr-Latn-RS" sz="4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172200" y="5715000"/>
            <a:ext cx="4495800" cy="685800"/>
          </a:xfrm>
        </p:spPr>
        <p:txBody>
          <a:bodyPr>
            <a:normAutofit/>
          </a:bodyPr>
          <a:lstStyle/>
          <a:p>
            <a:pPr algn="r"/>
            <a:r>
              <a:rPr lang="hr-HR" altLang="sr-Latn-RS" sz="2000" dirty="0" smtClean="0">
                <a:solidFill>
                  <a:srgbClr val="000099"/>
                </a:solidFill>
                <a:cs typeface="Arial" panose="020B0604020202020204" pitchFamily="34" charset="0"/>
              </a:rPr>
              <a:t>SVJETLOST</a:t>
            </a:r>
            <a:endParaRPr lang="hr-HR" altLang="sr-Latn-RS" sz="2000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82351" y="751544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  <p:pic>
        <p:nvPicPr>
          <p:cNvPr id="3" name="Rezervirano mjesto sadržaja 2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130" y="1945546"/>
            <a:ext cx="5709051" cy="42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2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197734" y="1455113"/>
            <a:ext cx="7999927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Zašto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nam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slamčica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čaši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s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vodom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izgleda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slomljeno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339" name="Picture 6" descr="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734" y="3299510"/>
            <a:ext cx="2987900" cy="283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197734" y="868610"/>
            <a:ext cx="29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Razmislite!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277" y="868610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46011" y="2286000"/>
            <a:ext cx="1377315" cy="77406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159096" y="2286000"/>
            <a:ext cx="938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Zašto nam se noge čine kraćima kada stojimo u vodi do pojasa? 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9590" y="3299510"/>
            <a:ext cx="4803509" cy="28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4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" descr="f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959" y="1618198"/>
            <a:ext cx="2910382" cy="328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794959" y="5411697"/>
            <a:ext cx="618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Zašto oko vidi vršak olovke bliže površini?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43972" y="837832"/>
            <a:ext cx="556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Pokus: Olovka u vodi </a:t>
            </a:r>
            <a:endParaRPr lang="hr-HR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1791" y="2026183"/>
            <a:ext cx="1758271" cy="28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12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1305059" y="966184"/>
            <a:ext cx="8137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Što se zbiva kada svjetlost pada iz zraka u </a:t>
            </a:r>
            <a:r>
              <a:rPr lang="hr-HR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vodu?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386" name="Picture 1" descr="D:\Sandra - školska ppt\FIZIKA8_U\8_II_8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661" y="1881967"/>
            <a:ext cx="28575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58789" y="4747111"/>
            <a:ext cx="7591244" cy="131818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Pri  prolasku svjetlosne zrake iz zraka u vodu, zraka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 svjetlosti se lomi prema okomici na površinu vode.</a:t>
            </a:r>
            <a:endParaRPr lang="hr-HR" sz="2400" dirty="0">
              <a:cs typeface="Arial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4479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1082351" y="923597"/>
            <a:ext cx="917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Što se zbiva kada svjetlosna zraka pada iz vode u </a:t>
            </a:r>
            <a:r>
              <a:rPr lang="hr-HR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zrak?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410" name="Picture 2" descr="D:\Sandra - školska ppt\FIZIKA8_U\8_II_8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568" y="1868910"/>
            <a:ext cx="2732014" cy="28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70603" y="4863059"/>
            <a:ext cx="7331944" cy="131818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Pri  prelasku svjetlosne zrake iz vode u zrak, zraka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  se lomi od okomice na površinu vode.</a:t>
            </a: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1521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236373" y="837941"/>
            <a:ext cx="606295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Lom svjetlosti 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6372" y="1524000"/>
            <a:ext cx="9396794" cy="13181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Do loma svjetlosti dolazi pri svakom </a:t>
            </a:r>
            <a:r>
              <a:rPr lang="hr-HR" sz="2800" dirty="0" smtClean="0">
                <a:cs typeface="Arial" pitchFamily="34" charset="0"/>
              </a:rPr>
              <a:t>prijelazu između </a:t>
            </a:r>
            <a:r>
              <a:rPr lang="hr-HR" sz="2800" dirty="0">
                <a:cs typeface="Arial" pitchFamily="34" charset="0"/>
              </a:rPr>
              <a:t>dva optička sredstva ako se u njima  brzine svjetlosti razlikuju. 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6372" y="3096509"/>
            <a:ext cx="7816188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U kolikoj će mjeri zraka skrenuti sa pravca ovisi </a:t>
            </a:r>
            <a:endParaRPr lang="hr-HR" sz="28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r-HR" sz="2800" dirty="0" smtClean="0">
                <a:cs typeface="Arial" pitchFamily="34" charset="0"/>
              </a:rPr>
              <a:t>o </a:t>
            </a:r>
            <a:r>
              <a:rPr lang="hr-HR" sz="2800" dirty="0">
                <a:cs typeface="Arial" pitchFamily="34" charset="0"/>
              </a:rPr>
              <a:t>odnosu brzina u tim sredstvima.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18437" name="Picture 5" descr="lo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360" y="4481504"/>
            <a:ext cx="23622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640641" y="5524655"/>
            <a:ext cx="19879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000" dirty="0"/>
              <a:t>Lom svjetlosti na </a:t>
            </a:r>
          </a:p>
          <a:p>
            <a:r>
              <a:rPr lang="hr-HR" altLang="sr-Latn-RS" sz="2000" dirty="0"/>
              <a:t>staklenoj prizmi</a:t>
            </a: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8" name="Slika 7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94879" y="1033463"/>
            <a:ext cx="859155" cy="981075"/>
          </a:xfrm>
          <a:prstGeom prst="rect">
            <a:avLst/>
          </a:prstGeom>
        </p:spPr>
      </p:pic>
      <p:sp>
        <p:nvSpPr>
          <p:cNvPr id="9" name="Tekstni okvir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0976836" y="2150771"/>
            <a:ext cx="781050" cy="5217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</a:t>
            </a:r>
          </a:p>
        </p:txBody>
      </p:sp>
      <p:pic>
        <p:nvPicPr>
          <p:cNvPr id="10" name="Picture 2" descr="C:\Users\Hp\Downloads\clapperboard-311792_1280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6968" y="4238328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66968" y="5627688"/>
            <a:ext cx="137731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7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5"/>
          <p:cNvSpPr txBox="1">
            <a:spLocks noChangeArrowheads="1"/>
          </p:cNvSpPr>
          <p:nvPr/>
        </p:nvSpPr>
        <p:spPr bwMode="auto">
          <a:xfrm>
            <a:off x="1443508" y="930016"/>
            <a:ext cx="5467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Potpuno odbijanje svjetlos</a:t>
            </a:r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ti 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2249653" y="4786314"/>
            <a:ext cx="69846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Ako povećavamo upadni kut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svjetlosti,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kako se </a:t>
            </a:r>
          </a:p>
          <a:p>
            <a:pPr algn="ctr"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mijenja kut loma?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28850"/>
            <a:ext cx="4953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7" name="Slika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011" y="2286000"/>
            <a:ext cx="1377315" cy="774065"/>
          </a:xfrm>
          <a:prstGeom prst="rect">
            <a:avLst/>
          </a:prstGeom>
        </p:spPr>
      </p:pic>
      <p:pic>
        <p:nvPicPr>
          <p:cNvPr id="8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277" y="868610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05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1306595" y="3207671"/>
            <a:ext cx="72709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Granični kut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-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upadni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kut za koji je kut loma 90°.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9019" y="859897"/>
            <a:ext cx="10514522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Potpuno odbijanje </a:t>
            </a: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svjetlosti</a:t>
            </a:r>
          </a:p>
          <a:p>
            <a:pPr>
              <a:lnSpc>
                <a:spcPct val="150000"/>
              </a:lnSpc>
              <a:defRPr/>
            </a:pPr>
            <a:r>
              <a:rPr lang="hr-HR" sz="2800" dirty="0" smtClean="0">
                <a:cs typeface="Arial" pitchFamily="34" charset="0"/>
              </a:rPr>
              <a:t> </a:t>
            </a:r>
            <a:r>
              <a:rPr lang="hr-HR" sz="2800" dirty="0">
                <a:cs typeface="Arial" pitchFamily="34" charset="0"/>
              </a:rPr>
              <a:t>Kada je upadni kut svjetlosne zrake veći od graničnog 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hr-HR" sz="2800" dirty="0">
                <a:cs typeface="Arial" pitchFamily="34" charset="0"/>
              </a:rPr>
              <a:t> </a:t>
            </a:r>
            <a:r>
              <a:rPr lang="hr-HR" sz="2800" dirty="0" smtClean="0">
                <a:cs typeface="Arial" pitchFamily="34" charset="0"/>
              </a:rPr>
              <a:t>kuta</a:t>
            </a:r>
            <a:r>
              <a:rPr lang="hr-HR" sz="2800" dirty="0">
                <a:cs typeface="Arial" pitchFamily="34" charset="0"/>
              </a:rPr>
              <a:t>, tada se svjetlosna zraka odbija na granici sredstva natrag u vodu.</a:t>
            </a:r>
          </a:p>
        </p:txBody>
      </p:sp>
      <p:pic>
        <p:nvPicPr>
          <p:cNvPr id="20484" name="Picture 6" descr="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545" y="4170451"/>
            <a:ext cx="1905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2214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9565439" cy="29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događa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svjetlošću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kada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prelazi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iz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zraka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vodu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O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čemu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ovisi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lom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svjetlosti</a:t>
            </a:r>
            <a:r>
              <a:rPr lang="en-US" altLang="sr-Latn-RS" dirty="0" smtClean="0">
                <a:latin typeface="+mn-lt"/>
                <a:cs typeface="Arial" panose="020B0604020202020204" pitchFamily="34" charset="0"/>
              </a:rPr>
              <a:t>?</a:t>
            </a:r>
            <a:endParaRPr lang="hr-HR" altLang="sr-Latn-RS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Koliki je kut loma kada je upadni kut jednak graničnom kutu? </a:t>
            </a:r>
            <a:endParaRPr lang="en-US" altLang="sr-Latn-RS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Kada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nastaje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potpuno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odbijanje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svjetlosti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  <a:endParaRPr lang="en-US" altLang="sr-Latn-RS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185</TotalTime>
  <Words>262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Lom svjetlosti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23</cp:revision>
  <dcterms:created xsi:type="dcterms:W3CDTF">2020-09-12T17:39:48Z</dcterms:created>
  <dcterms:modified xsi:type="dcterms:W3CDTF">2021-04-29T13:02:20Z</dcterms:modified>
</cp:coreProperties>
</file>