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2" r:id="rId4"/>
    <p:sldId id="273" r:id="rId5"/>
    <p:sldId id="274" r:id="rId6"/>
    <p:sldId id="275" r:id="rId7"/>
    <p:sldId id="269" r:id="rId8"/>
    <p:sldId id="276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4F141"/>
    <a:srgbClr val="FCF26A"/>
    <a:srgbClr val="E0E450"/>
    <a:srgbClr val="F4F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907869" y="6338026"/>
            <a:ext cx="2743200" cy="365125"/>
          </a:xfrm>
        </p:spPr>
        <p:txBody>
          <a:bodyPr/>
          <a:lstStyle/>
          <a:p>
            <a:fld id="{E9B40324-576C-4FE2-B24D-BA050561B8FE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7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997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7004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8E7E2-D82D-45EE-AB7D-08A031DD1BEA}" type="datetimeFigureOut">
              <a:rPr lang="hr-HR"/>
              <a:pPr>
                <a:defRPr/>
              </a:pPr>
              <a:t>27.10.2020.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58418-EE0F-4CDF-8A7B-607B599C2B3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43256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445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867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0912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4496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910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6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7863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40324-576C-4FE2-B24D-BA050561B8FE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8901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40324-576C-4FE2-B24D-BA050561B8FE}" type="datetimeFigureOut">
              <a:rPr lang="hr-HR" smtClean="0"/>
              <a:t>27.10.2020.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673B2-212B-47B3-B11B-D31F08B32614}" type="slidenum">
              <a:rPr lang="hr-HR" smtClean="0"/>
              <a:t>‹#›</a:t>
            </a:fld>
            <a:endParaRPr lang="hr-HR"/>
          </a:p>
        </p:txBody>
      </p:sp>
      <p:sp>
        <p:nvSpPr>
          <p:cNvPr id="7" name="Pravokutnik 6"/>
          <p:cNvSpPr/>
          <p:nvPr userDrawn="1"/>
        </p:nvSpPr>
        <p:spPr>
          <a:xfrm>
            <a:off x="0" y="6355635"/>
            <a:ext cx="12192000" cy="480593"/>
          </a:xfrm>
          <a:prstGeom prst="rect">
            <a:avLst/>
          </a:prstGeom>
          <a:solidFill>
            <a:srgbClr val="F4F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Slika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7506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787" y="6380287"/>
            <a:ext cx="1646026" cy="4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29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-sfera.hr/dodatni-digitalni-sadrzaji/a43b9e28-1e30-4c6f-9df0-b447005d5d70/assets/video/triple_rainbow__time_lapse_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a43b9e28-1e30-4c6f-9df0-b447005d5d70/assets/video/nc4_t7_dugine_boje_1.mp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scak.cz/data/android/physicsatschool/templateimg.php?s=opt_hranol&amp;l=h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e-sfera.hr/dodatni-digitalni-sadrzaji/a43b9e28-1e30-4c6f-9df0-b447005d5d70/assets/interactivity/kviz_a/index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sr-Latn-RS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Razlaganje</a:t>
            </a:r>
            <a:r>
              <a:rPr lang="en-US" altLang="sr-Latn-R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svjetlosti</a:t>
            </a:r>
            <a:r>
              <a:rPr lang="en-US" altLang="sr-Latn-R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na</a:t>
            </a:r>
            <a:r>
              <a:rPr lang="en-US" altLang="sr-Latn-RS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boje</a:t>
            </a:r>
            <a:endParaRPr lang="hr-HR" altLang="sr-Latn-RS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6172200" y="5715000"/>
            <a:ext cx="4495800" cy="685800"/>
          </a:xfrm>
        </p:spPr>
        <p:txBody>
          <a:bodyPr>
            <a:normAutofit/>
          </a:bodyPr>
          <a:lstStyle/>
          <a:p>
            <a:pPr algn="r"/>
            <a:r>
              <a:rPr lang="hr-HR" altLang="sr-Latn-RS" sz="2000" dirty="0" smtClean="0">
                <a:solidFill>
                  <a:srgbClr val="000099"/>
                </a:solidFill>
                <a:cs typeface="Arial" panose="020B0604020202020204" pitchFamily="34" charset="0"/>
              </a:rPr>
              <a:t>SVJETLOST</a:t>
            </a:r>
          </a:p>
        </p:txBody>
      </p:sp>
    </p:spTree>
    <p:extLst>
      <p:ext uri="{BB962C8B-B14F-4D97-AF65-F5344CB8AC3E}">
        <p14:creationId xmlns:p14="http://schemas.microsoft.com/office/powerpoint/2010/main" val="114000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4"/>
          <p:cNvSpPr txBox="1">
            <a:spLocks noChangeArrowheads="1"/>
          </p:cNvSpPr>
          <p:nvPr/>
        </p:nvSpPr>
        <p:spPr bwMode="auto">
          <a:xfrm>
            <a:off x="0" y="1510605"/>
            <a:ext cx="10520966" cy="131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buSzPct val="80000"/>
            </a:pP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možemo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katkad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vidjeti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na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nebu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kada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pada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kiša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i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endParaRPr lang="hr-HR" altLang="sr-Latn-RS" sz="2800" dirty="0" smtClean="0"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SzPct val="80000"/>
            </a:pPr>
            <a:r>
              <a:rPr lang="en-US" altLang="sr-Latn-RS" sz="2800" dirty="0" err="1" smtClean="0">
                <a:latin typeface="+mn-lt"/>
                <a:cs typeface="Arial" panose="020B0604020202020204" pitchFamily="34" charset="0"/>
              </a:rPr>
              <a:t>istodobno</a:t>
            </a:r>
            <a:r>
              <a:rPr lang="en-US" altLang="sr-Latn-RS" sz="28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sja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sunce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sp>
        <p:nvSpPr>
          <p:cNvPr id="2" name="TekstniOkvir 1"/>
          <p:cNvSpPr txBox="1"/>
          <p:nvPr/>
        </p:nvSpPr>
        <p:spPr>
          <a:xfrm flipH="1">
            <a:off x="1314719" y="939225"/>
            <a:ext cx="3588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Razmislite!</a:t>
            </a:r>
            <a:endParaRPr lang="hr-HR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Hp\Downloads\clapperboard-311792_1280.pn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869" y="870843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/>
          <p:nvPr/>
        </p:nvPicPr>
        <p:blipFill>
          <a:blip r:embed="rId4"/>
          <a:stretch>
            <a:fillRect/>
          </a:stretch>
        </p:blipFill>
        <p:spPr>
          <a:xfrm>
            <a:off x="10531869" y="2449350"/>
            <a:ext cx="1173762" cy="544798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730" y="2994148"/>
            <a:ext cx="5359125" cy="317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7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1302357" y="1618198"/>
            <a:ext cx="685104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Monokromatska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ili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 </a:t>
            </a:r>
            <a:r>
              <a:rPr lang="en-US" altLang="sr-Latn-RS" sz="2800" dirty="0" err="1">
                <a:latin typeface="+mn-lt"/>
                <a:cs typeface="Arial" panose="020B0604020202020204" pitchFamily="34" charset="0"/>
              </a:rPr>
              <a:t>jednobojna</a:t>
            </a:r>
            <a:r>
              <a:rPr lang="en-US" altLang="sr-Latn-RS" sz="2800" dirty="0">
                <a:latin typeface="+mn-lt"/>
                <a:cs typeface="Arial" panose="020B0604020202020204" pitchFamily="34" charset="0"/>
              </a:rPr>
              <a:t>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svjetlost je </a:t>
            </a:r>
          </a:p>
          <a:p>
            <a:pPr algn="ctr">
              <a:lnSpc>
                <a:spcPct val="150000"/>
              </a:lnSpc>
            </a:pP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svijetlost koja ima samo jednu boju.  </a:t>
            </a:r>
            <a:endParaRPr lang="hr-HR" altLang="sr-Latn-RS" sz="2800" dirty="0"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SzPct val="70000"/>
              <a:buFont typeface="Wingdings" panose="05000000000000000000" pitchFamily="2" charset="2"/>
              <a:buChar char="Ø"/>
            </a:pP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748118" y="3612778"/>
            <a:ext cx="5943600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dirty="0" err="1">
                <a:cs typeface="Arial" pitchFamily="34" charset="0"/>
              </a:rPr>
              <a:t>Bijela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svjetlost</a:t>
            </a:r>
            <a:r>
              <a:rPr lang="en-US" sz="2800" dirty="0">
                <a:cs typeface="Arial" pitchFamily="34" charset="0"/>
              </a:rPr>
              <a:t> je </a:t>
            </a:r>
            <a:r>
              <a:rPr lang="en-US" sz="2800" dirty="0" err="1">
                <a:cs typeface="Arial" pitchFamily="34" charset="0"/>
              </a:rPr>
              <a:t>mješavina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svjetlosti</a:t>
            </a:r>
            <a:endParaRPr lang="en-US" sz="2800" dirty="0"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 err="1">
                <a:cs typeface="Arial" pitchFamily="34" charset="0"/>
              </a:rPr>
              <a:t>svih</a:t>
            </a:r>
            <a:r>
              <a:rPr lang="en-US" sz="2800" dirty="0">
                <a:cs typeface="Arial" pitchFamily="34" charset="0"/>
              </a:rPr>
              <a:t> </a:t>
            </a:r>
            <a:r>
              <a:rPr lang="en-US" sz="2800" dirty="0" err="1">
                <a:cs typeface="Arial" pitchFamily="34" charset="0"/>
              </a:rPr>
              <a:t>boja</a:t>
            </a:r>
            <a:r>
              <a:rPr lang="en-US" sz="2800" dirty="0">
                <a:cs typeface="Arial" pitchFamily="34" charset="0"/>
              </a:rPr>
              <a:t>.</a:t>
            </a:r>
          </a:p>
        </p:txBody>
      </p:sp>
      <p:pic>
        <p:nvPicPr>
          <p:cNvPr id="15363" name="Picture 8" descr="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083" y="1365057"/>
            <a:ext cx="23717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749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1221348" y="935000"/>
            <a:ext cx="5778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sr-Latn-RS" sz="36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Razlaganje</a:t>
            </a:r>
            <a:r>
              <a:rPr lang="en-US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36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svjetlosti</a:t>
            </a:r>
            <a:r>
              <a:rPr lang="en-US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36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na</a:t>
            </a:r>
            <a:r>
              <a:rPr lang="en-US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sz="36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prizmi</a:t>
            </a:r>
            <a:endParaRPr lang="en-US" altLang="sr-Latn-R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221348" y="1759640"/>
            <a:ext cx="921521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Optička prizma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je prozirno </a:t>
            </a:r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tijelo u obliku geometrijske </a:t>
            </a:r>
            <a:r>
              <a:rPr lang="hr-HR" altLang="sr-Latn-RS" sz="2800" dirty="0" smtClean="0">
                <a:latin typeface="+mn-lt"/>
                <a:cs typeface="Arial" panose="020B0604020202020204" pitchFamily="34" charset="0"/>
              </a:rPr>
              <a:t>prizme.</a:t>
            </a:r>
            <a:endParaRPr lang="en-US" altLang="sr-Latn-RS" sz="28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9105" y="5289177"/>
            <a:ext cx="7898747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Skretanje svjetlosne zrake ovisi o boji svjetlosti.</a:t>
            </a:r>
          </a:p>
        </p:txBody>
      </p:sp>
      <p:pic>
        <p:nvPicPr>
          <p:cNvPr id="16388" name="Picture 7" descr="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971800"/>
            <a:ext cx="607853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8" name="Picture 2" descr="C:\Users\Hp\Downloads\clapperboard-311792_1280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846" y="852961"/>
            <a:ext cx="1200785" cy="127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lika 8"/>
          <p:cNvPicPr/>
          <p:nvPr/>
        </p:nvPicPr>
        <p:blipFill>
          <a:blip r:embed="rId5"/>
          <a:stretch>
            <a:fillRect/>
          </a:stretch>
        </p:blipFill>
        <p:spPr>
          <a:xfrm>
            <a:off x="10531869" y="2449350"/>
            <a:ext cx="1173762" cy="5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6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2"/>
          <p:cNvSpPr txBox="1">
            <a:spLocks noChangeArrowheads="1"/>
          </p:cNvSpPr>
          <p:nvPr/>
        </p:nvSpPr>
        <p:spPr bwMode="auto">
          <a:xfrm>
            <a:off x="1082351" y="776531"/>
            <a:ext cx="45992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Spektar bijele svjetlosti </a:t>
            </a:r>
            <a:endParaRPr lang="en-US" altLang="sr-Latn-R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3226" y="5143501"/>
            <a:ext cx="261610" cy="58907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2400" dirty="0" smtClean="0">
                <a:cs typeface="Arial" pitchFamily="34" charset="0"/>
              </a:rPr>
              <a:t>.</a:t>
            </a:r>
            <a:endParaRPr lang="en-US" sz="2400" dirty="0">
              <a:cs typeface="Arial" pitchFamily="34" charset="0"/>
            </a:endParaRPr>
          </a:p>
        </p:txBody>
      </p:sp>
      <p:pic>
        <p:nvPicPr>
          <p:cNvPr id="17411" name="Picture 5" descr="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43" y="3335733"/>
            <a:ext cx="60960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vijezda s 5 krakova 4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  <p:pic>
        <p:nvPicPr>
          <p:cNvPr id="6" name="Slika 5">
            <a:hlinkClick r:id="rId3"/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856607" y="1099696"/>
            <a:ext cx="859155" cy="981075"/>
          </a:xfrm>
          <a:prstGeom prst="rect">
            <a:avLst/>
          </a:prstGeom>
        </p:spPr>
      </p:pic>
      <p:sp>
        <p:nvSpPr>
          <p:cNvPr id="7" name="Tekstni okvir 2"/>
          <p:cNvSpPr txBox="1">
            <a:spLocks noChangeArrowheads="1"/>
          </p:cNvSpPr>
          <p:nvPr/>
        </p:nvSpPr>
        <p:spPr bwMode="auto">
          <a:xfrm>
            <a:off x="10895659" y="2277012"/>
            <a:ext cx="781050" cy="552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Virtualno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istraži</a:t>
            </a:r>
          </a:p>
        </p:txBody>
      </p:sp>
      <p:sp>
        <p:nvSpPr>
          <p:cNvPr id="2" name="Pravokutnik 1"/>
          <p:cNvSpPr/>
          <p:nvPr/>
        </p:nvSpPr>
        <p:spPr>
          <a:xfrm>
            <a:off x="719403" y="1546092"/>
            <a:ext cx="75496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hr-HR" sz="2800" dirty="0">
                <a:cs typeface="Arial" pitchFamily="34" charset="0"/>
              </a:rPr>
              <a:t>Disperzija ili razlaganje </a:t>
            </a:r>
            <a:r>
              <a:rPr lang="hr-HR" sz="2800" dirty="0" smtClean="0">
                <a:cs typeface="Arial" pitchFamily="34" charset="0"/>
              </a:rPr>
              <a:t>svjetlosti je razlaganje bijele svjetlosti na boje.  </a:t>
            </a:r>
            <a:endParaRPr lang="hr-HR" sz="2800" dirty="0">
              <a:cs typeface="Arial" pitchFamily="34" charset="0"/>
            </a:endParaRPr>
          </a:p>
          <a:p>
            <a:pPr algn="ctr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hr-HR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63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503608" y="954086"/>
            <a:ext cx="35483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Kako nastaje duga</a:t>
            </a:r>
            <a:endParaRPr lang="en-US" altLang="sr-Latn-R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717676" y="5715001"/>
            <a:ext cx="950093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r-HR" altLang="sr-Latn-RS" sz="2800" dirty="0">
                <a:latin typeface="+mn-lt"/>
                <a:cs typeface="Arial" panose="020B0604020202020204" pitchFamily="34" charset="0"/>
              </a:rPr>
              <a:t>Male kapljice kiše lome sunčevu svjetlost i stvaraju spektar boja</a:t>
            </a:r>
            <a:r>
              <a:rPr lang="hr-HR" altLang="sr-Latn-R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sr-Latn-R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5" name="Picture 4" descr="jg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133600"/>
            <a:ext cx="4176713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 descr="dug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1336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842125" y="4659314"/>
            <a:ext cx="12041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r-HR" altLang="sr-Latn-RS" sz="1400" i="1"/>
              <a:t>Duga na nebu</a:t>
            </a:r>
          </a:p>
        </p:txBody>
      </p:sp>
      <p:sp>
        <p:nvSpPr>
          <p:cNvPr id="7" name="Zvijezda s 5 krakova 6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0354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ični oblačić 3"/>
          <p:cNvSpPr/>
          <p:nvPr/>
        </p:nvSpPr>
        <p:spPr>
          <a:xfrm>
            <a:off x="10698706" y="98006"/>
            <a:ext cx="1427327" cy="940061"/>
          </a:xfrm>
          <a:prstGeom prst="cloudCallou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Akcijski gumb: Pomoć 4">
            <a:hlinkClick r:id="" action="ppaction://noaction" highlightClick="1"/>
          </p:cNvPr>
          <p:cNvSpPr/>
          <p:nvPr/>
        </p:nvSpPr>
        <p:spPr>
          <a:xfrm>
            <a:off x="11026253" y="314170"/>
            <a:ext cx="655094" cy="507732"/>
          </a:xfrm>
          <a:prstGeom prst="actionButtonHelp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>
              <a:noFill/>
            </a:endParaRPr>
          </a:p>
        </p:txBody>
      </p:sp>
      <p:sp>
        <p:nvSpPr>
          <p:cNvPr id="6" name="Naslov 1"/>
          <p:cNvSpPr txBox="1">
            <a:spLocks/>
          </p:cNvSpPr>
          <p:nvPr/>
        </p:nvSpPr>
        <p:spPr>
          <a:xfrm>
            <a:off x="1250324" y="784200"/>
            <a:ext cx="11558516" cy="9400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ef" panose="00000500000000000000" pitchFamily="2" charset="-79"/>
              </a:rPr>
              <a:t>Jeste li razumjeli?</a:t>
            </a:r>
            <a:endParaRPr lang="hr-HR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lef" panose="00000500000000000000" pitchFamily="2" charset="-79"/>
            </a:endParaRPr>
          </a:p>
        </p:txBody>
      </p:sp>
      <p:sp>
        <p:nvSpPr>
          <p:cNvPr id="7" name="Text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1250324" y="1743012"/>
            <a:ext cx="7788992" cy="299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je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monokromatska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svjetlost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Kako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se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razlažu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crvena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plava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svjetlost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na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prizmi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Što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je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disperzija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svjetlosti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  <a:buFont typeface="Calibri" panose="020F0502020204030204" pitchFamily="34" charset="0"/>
              <a:buAutoNum type="arabicPeriod"/>
            </a:pP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Kako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nastaje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sr-Latn-RS" dirty="0" err="1">
                <a:latin typeface="+mn-lt"/>
                <a:cs typeface="Arial" panose="020B0604020202020204" pitchFamily="34" charset="0"/>
              </a:rPr>
              <a:t>duga</a:t>
            </a:r>
            <a:r>
              <a:rPr lang="en-US" altLang="sr-Latn-RS" dirty="0">
                <a:latin typeface="+mn-lt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Zvijezda s 5 krakova 8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077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32269" y="1040102"/>
            <a:ext cx="10363199" cy="1156192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ts val="1000"/>
              </a:spcBef>
            </a:pP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  <a:t>Klikom na sličicu pristupi kvizu kojim ćeš provjeriti znanje.</a:t>
            </a:r>
            <a:b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+mn-cs"/>
              </a:rPr>
            </a:br>
            <a:endParaRPr lang="hr-HR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7" name="Picture 5" descr="List, Icon, Symbol, Paper, Sign, Fla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727" y="2196294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5061397" y="2721805"/>
            <a:ext cx="1365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Kviz A 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vijezda s 5 krakova 9"/>
          <p:cNvSpPr/>
          <p:nvPr/>
        </p:nvSpPr>
        <p:spPr>
          <a:xfrm>
            <a:off x="167951" y="703798"/>
            <a:ext cx="914400" cy="914400"/>
          </a:xfrm>
          <a:prstGeom prst="star5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>
                <a:solidFill>
                  <a:srgbClr val="FCF26A"/>
                </a:solidFill>
                <a:latin typeface="Alef" panose="00000500000000000000" pitchFamily="2" charset="-79"/>
                <a:cs typeface="Alef" panose="00000500000000000000" pitchFamily="2" charset="-79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499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ija3" id="{DABE7C06-3859-4085-A9F7-3DA94A5CA651}" vid="{1EB91ACA-D9B5-428A-AC3D-F5A39C58D1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Prezentacija3</Template>
  <TotalTime>142</TotalTime>
  <Words>144</Words>
  <Application>Microsoft Office PowerPoint</Application>
  <PresentationFormat>Široki zaslon</PresentationFormat>
  <Paragraphs>34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5" baseType="lpstr">
      <vt:lpstr>Alef</vt:lpstr>
      <vt:lpstr>Arial</vt:lpstr>
      <vt:lpstr>Calibri</vt:lpstr>
      <vt:lpstr>Calibri Light</vt:lpstr>
      <vt:lpstr>Times New Roman</vt:lpstr>
      <vt:lpstr>Wingdings</vt:lpstr>
      <vt:lpstr>Tema sustava Office</vt:lpstr>
      <vt:lpstr>Razlaganje svjetlosti na boje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Klikom na sličicu pristupi kvizu kojim ćeš provjeriti znanje.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Korisnik</dc:creator>
  <cp:lastModifiedBy>Hp</cp:lastModifiedBy>
  <cp:revision>20</cp:revision>
  <dcterms:created xsi:type="dcterms:W3CDTF">2020-09-12T17:39:48Z</dcterms:created>
  <dcterms:modified xsi:type="dcterms:W3CDTF">2020-10-27T17:45:58Z</dcterms:modified>
</cp:coreProperties>
</file>