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6" r:id="rId5"/>
    <p:sldId id="287" r:id="rId6"/>
    <p:sldId id="265" r:id="rId7"/>
  </p:sldIdLst>
  <p:sldSz cx="9144000" cy="6858000" type="screen4x3"/>
  <p:notesSz cx="6858000" cy="9144000"/>
  <p:custDataLst>
    <p:tags r:id="rId8"/>
  </p:custDataLst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3324"/>
    <a:srgbClr val="F7986D"/>
    <a:srgbClr val="A5E11F"/>
    <a:srgbClr val="32CC41"/>
    <a:srgbClr val="F5FCA0"/>
    <a:srgbClr val="F794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4660"/>
  </p:normalViewPr>
  <p:slideViewPr>
    <p:cSldViewPr>
      <p:cViewPr varScale="1">
        <p:scale>
          <a:sx n="108" d="100"/>
          <a:sy n="108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8CE0C-8E32-410B-AB2C-251C2217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53655-21C3-4045-8C86-C0F73D4ADB19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DFE60-0F91-4A41-A7B6-88A8126E8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8AFB2-FFA5-4A73-8CCB-93634AF8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2CDCB-77BC-4B46-94C3-688C2EC4A69B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7" name="Slika 7">
            <a:extLst>
              <a:ext uri="{FF2B5EF4-FFF2-40B4-BE49-F238E27FC236}">
                <a16:creationId xmlns:a16="http://schemas.microsoft.com/office/drawing/2014/main" id="{45F454A3-BA19-4ECC-AF38-94C7017A758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6395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AD982-4205-4F34-91F6-78EFB1F54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2E640-711C-45E1-8C4E-3C251AAB6542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08DB4-4F13-4A1C-A2A1-77E2B0AED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508E4-F410-40E0-8A88-65D4514A3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211C7-79FF-4BF5-95BE-1424FE54873C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7" name="Slika 7">
            <a:extLst>
              <a:ext uri="{FF2B5EF4-FFF2-40B4-BE49-F238E27FC236}">
                <a16:creationId xmlns:a16="http://schemas.microsoft.com/office/drawing/2014/main" id="{E77FEF05-13F2-45B3-A776-BFAE90EB8A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397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FBC41-1122-44B4-AC88-9CF8F71A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45B78-957B-452B-AB80-982CAA78745E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1B272-3EBD-485D-A74C-29D2F93CE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70E29-853B-4F62-BBF5-DE37FA330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96D21-E95A-4B65-9936-7C137B466AB9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7" name="Slika 7">
            <a:extLst>
              <a:ext uri="{FF2B5EF4-FFF2-40B4-BE49-F238E27FC236}">
                <a16:creationId xmlns:a16="http://schemas.microsoft.com/office/drawing/2014/main" id="{A7A76456-B750-470A-8D3A-745428B4D45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24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C476B-F4F3-4B3F-8202-976C42F4A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5DAD4-F01C-46D8-A342-BB857B893B1E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DD528-68C8-45E1-8992-89108F217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3A8D8-FE73-4237-8DF6-59D2DBCC3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C9BAF-DD83-4C47-B934-38EEB2BD4E5C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7" name="Slika 7">
            <a:extLst>
              <a:ext uri="{FF2B5EF4-FFF2-40B4-BE49-F238E27FC236}">
                <a16:creationId xmlns:a16="http://schemas.microsoft.com/office/drawing/2014/main" id="{BBB65BDD-A3CB-4917-9B85-3867E1EDFA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320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EE302-411F-49E6-BF73-EAF6C5F1F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BF5F4-AF00-4746-B698-64CD3C4FC822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D0821-4B2E-4FA8-A9A8-72C9B6A62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21416-04A4-4207-A45B-E2A8BDF5C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AEA74-3C95-4504-AE12-9A0B00E153BF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7" name="Slika 7">
            <a:extLst>
              <a:ext uri="{FF2B5EF4-FFF2-40B4-BE49-F238E27FC236}">
                <a16:creationId xmlns:a16="http://schemas.microsoft.com/office/drawing/2014/main" id="{58C4F4B0-72A8-4FB7-BD5D-DBFCC04D98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822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E6B09C2-4EEE-48B6-BA98-21F6995E4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41634-6FE4-4B6B-B08C-A3FD0A5D7321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F8E1651-1F41-4F7A-941E-22D767029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FC3FD2-FBBE-4EE8-A009-E95C90C3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42408-093D-40E3-85A9-4443A7C784A0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84EA2B9B-DDA4-4FE3-B1AC-73D6BF27D2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52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A324AF5-B9C0-4631-8931-36DC32CC0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DF7DB-B7C5-4050-B689-0C0FA8DEB094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715F9AC-0D8F-4E5C-B182-8D3CC7BDB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791DF57-CB32-46FE-BCDA-4A9FACE1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F310F-EC87-4F0F-B647-D0F6FBCCE957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10" name="Slika 7">
            <a:extLst>
              <a:ext uri="{FF2B5EF4-FFF2-40B4-BE49-F238E27FC236}">
                <a16:creationId xmlns:a16="http://schemas.microsoft.com/office/drawing/2014/main" id="{ACCB76EC-C2AF-4031-A3CB-6E4FFB3895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343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0252E6F-0244-434D-B5B8-069AEF0F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8D814-8385-4077-A5CA-E2DC458FCB33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8A65E16-8275-4E09-874A-F3ACDC407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B60E0A0-A102-4A9F-A485-AAB01773D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3E9B5-4BD7-4523-AF19-7617C7F1A18B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6" name="Slika 7">
            <a:extLst>
              <a:ext uri="{FF2B5EF4-FFF2-40B4-BE49-F238E27FC236}">
                <a16:creationId xmlns:a16="http://schemas.microsoft.com/office/drawing/2014/main" id="{739F4CF9-0FDA-461F-97F4-7D0C40FE7D7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776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B079468-2944-48B6-9D52-BB8A71A03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9C6E0-D703-4245-B349-11765A29B1E2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F2D010-F50F-45A1-8AEA-23AACB6F8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E482C66-9060-4EE7-AA29-29A3DBBF9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E5270-01C5-4DB1-A61F-95FD375C7CAE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5" name="Slika 7">
            <a:extLst>
              <a:ext uri="{FF2B5EF4-FFF2-40B4-BE49-F238E27FC236}">
                <a16:creationId xmlns:a16="http://schemas.microsoft.com/office/drawing/2014/main" id="{D68D62AB-ACB2-40CE-9D65-AA2A4BD9795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179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6FBC06-BCD4-4012-A9AD-9085A8927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A45F1-03C4-4282-B108-08ADD8D1DCBD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BD00671-23F5-4511-A286-56B82054F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EA22021-ADD5-459D-AED9-EB4DD7937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32B7C-52A3-4AAD-8F7F-4A5506D715DC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2B9F5C96-8906-4AC7-ABC7-925EE4955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376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8EBEC7-52D2-4B03-ADA1-287FDDA22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7BB4B-D109-454C-972B-AE85B2808F1F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2FBF0F1-ADB6-4C85-B549-2498BAA20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C90C37-D9AC-4DF7-9A4D-17C0F0CC4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0ABFF-B0A3-43DB-B3F1-02C825F6DEF0}" type="slidenum">
              <a:rPr lang="hr-HR" altLang="sr-Latn-RS"/>
              <a:pPr/>
              <a:t>‹#›</a:t>
            </a:fld>
            <a:endParaRPr lang="hr-HR" altLang="sr-Latn-RS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105DCAE8-75E5-460B-A0A8-EE76BF844A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783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55BDBE8-C680-4512-B7B3-C49FA817429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  <a:endParaRPr lang="hr-HR" altLang="sr-Latn-R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57B1722-DA1D-4DCE-9180-E2C06F7276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  <a:endParaRPr lang="hr-HR" alt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31285-CF28-42E2-8B94-A4D1B83051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4F39F1-9502-4721-AA40-D8067C57A6FD}" type="datetimeFigureOut">
              <a:rPr lang="hr-HR"/>
              <a:pPr>
                <a:defRPr/>
              </a:pPr>
              <a:t>17.9.2019.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4B19A-B860-4928-AC39-7DA9179A30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6A3DB-C3EA-4153-8611-7992A8DCF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0229212-2094-4428-9E6D-0C525309B13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9131B130-BC54-48CA-9888-D4E8869470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altLang="sr-Latn-RS" b="1" dirty="0">
                <a:solidFill>
                  <a:srgbClr val="FC33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Molekule i atomi</a:t>
            </a:r>
          </a:p>
        </p:txBody>
      </p:sp>
      <p:sp>
        <p:nvSpPr>
          <p:cNvPr id="13314" name="Subtitle 2">
            <a:extLst>
              <a:ext uri="{FF2B5EF4-FFF2-40B4-BE49-F238E27FC236}">
                <a16:creationId xmlns:a16="http://schemas.microsoft.com/office/drawing/2014/main" id="{462C4D0B-76DB-4439-AEC6-4AB7B074C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8200" y="5715000"/>
            <a:ext cx="4495800" cy="685800"/>
          </a:xfrm>
        </p:spPr>
        <p:txBody>
          <a:bodyPr/>
          <a:lstStyle/>
          <a:p>
            <a:pPr algn="r"/>
            <a:r>
              <a:rPr lang="en-US" altLang="sr-Latn-RS">
                <a:solidFill>
                  <a:srgbClr val="FC33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Tijela i tvari</a:t>
            </a:r>
            <a:endParaRPr lang="hr-HR" altLang="sr-Latn-RS">
              <a:solidFill>
                <a:srgbClr val="FC33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68C21448-A798-4047-BD77-648EB4736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229600" cy="2500313"/>
          </a:xfrm>
          <a:ln>
            <a:miter lim="800000"/>
            <a:headEnd/>
            <a:tailEnd/>
          </a:ln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3600" dirty="0">
                <a:latin typeface="Arial" pitchFamily="34" charset="0"/>
                <a:cs typeface="Arial" pitchFamily="34" charset="0"/>
              </a:rPr>
              <a:t>Demokrit 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800" dirty="0">
              <a:latin typeface="Arial" pitchFamily="34" charset="0"/>
              <a:cs typeface="Arial" pitchFamily="34" charset="0"/>
            </a:endParaRPr>
          </a:p>
          <a:p>
            <a:pPr lvl="1" fontAlgn="auto">
              <a:lnSpc>
                <a:spcPct val="16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hr-HR" sz="3400" dirty="0">
                <a:latin typeface="Arial" pitchFamily="34" charset="0"/>
                <a:cs typeface="Arial" pitchFamily="34" charset="0"/>
              </a:rPr>
              <a:t>Grčki filozof i znanstvenik</a:t>
            </a:r>
          </a:p>
          <a:p>
            <a:pPr lvl="1" fontAlgn="auto">
              <a:lnSpc>
                <a:spcPct val="16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hr-HR" sz="3400" dirty="0">
                <a:latin typeface="Arial" pitchFamily="34" charset="0"/>
                <a:cs typeface="Arial" pitchFamily="34" charset="0"/>
              </a:rPr>
              <a:t>Tvari se sastoje od nedjeljivih čestica – atomi</a:t>
            </a:r>
          </a:p>
          <a:p>
            <a:pPr lvl="1" fontAlgn="auto">
              <a:lnSpc>
                <a:spcPct val="16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hr-HR" sz="3400" dirty="0">
                <a:latin typeface="Arial" pitchFamily="34" charset="0"/>
                <a:cs typeface="Arial" pitchFamily="34" charset="0"/>
              </a:rPr>
              <a:t>Atom ( grč. </a:t>
            </a:r>
            <a:r>
              <a:rPr lang="hr-HR" sz="3400" i="1" dirty="0">
                <a:latin typeface="Arial" pitchFamily="34" charset="0"/>
                <a:cs typeface="Arial" pitchFamily="34" charset="0"/>
              </a:rPr>
              <a:t>atomos</a:t>
            </a:r>
            <a:r>
              <a:rPr lang="hr-HR" sz="3400" dirty="0">
                <a:latin typeface="Arial" pitchFamily="34" charset="0"/>
                <a:cs typeface="Arial" pitchFamily="34" charset="0"/>
              </a:rPr>
              <a:t> – nedjeljiv)</a:t>
            </a:r>
            <a:endParaRPr lang="en-US" sz="3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3" descr="demokrit.png">
            <a:extLst>
              <a:ext uri="{FF2B5EF4-FFF2-40B4-BE49-F238E27FC236}">
                <a16:creationId xmlns:a16="http://schemas.microsoft.com/office/drawing/2014/main" id="{BDDC7025-509B-4877-8480-9DF1E05971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962400"/>
            <a:ext cx="2971800" cy="214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F2939DDA-5F5A-498B-9D42-F684E00E0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846138"/>
          </a:xfrm>
        </p:spPr>
        <p:txBody>
          <a:bodyPr anchor="t"/>
          <a:lstStyle/>
          <a:p>
            <a:r>
              <a:rPr lang="en-US" altLang="sr-Latn-RS" sz="3600" dirty="0" err="1">
                <a:solidFill>
                  <a:srgbClr val="FC33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Atomi</a:t>
            </a:r>
            <a:r>
              <a:rPr lang="en-US" altLang="sr-Latn-RS" sz="3600" dirty="0">
                <a:solidFill>
                  <a:srgbClr val="FC33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600" dirty="0" err="1">
                <a:solidFill>
                  <a:srgbClr val="FC33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sr-Latn-RS" sz="3600" dirty="0">
                <a:solidFill>
                  <a:srgbClr val="FC33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600" dirty="0" err="1">
                <a:solidFill>
                  <a:srgbClr val="FC33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molekule</a:t>
            </a:r>
            <a:endParaRPr lang="en-US" altLang="sr-Latn-RS" sz="3600" dirty="0">
              <a:solidFill>
                <a:srgbClr val="FC33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1F41AC7F-890F-41E8-9F33-D880F39DA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hr-HR" altLang="sr-Latn-RS" sz="2800">
                <a:latin typeface="Arial" panose="020B0604020202020204" pitchFamily="34" charset="0"/>
                <a:cs typeface="Arial" panose="020B0604020202020204" pitchFamily="34" charset="0"/>
              </a:rPr>
              <a:t>Molekule </a:t>
            </a:r>
            <a:endParaRPr lang="en-US" altLang="sr-Latn-R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sr-Latn-RS" sz="280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hr-HR" altLang="sr-Latn-R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2400">
                <a:latin typeface="Arial" panose="020B0604020202020204" pitchFamily="34" charset="0"/>
                <a:cs typeface="Arial" panose="020B0604020202020204" pitchFamily="34" charset="0"/>
              </a:rPr>
              <a:t>najmanje čestice od kojih su građene</a:t>
            </a:r>
            <a:r>
              <a:rPr lang="en-US" altLang="sr-Latn-R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2400">
                <a:latin typeface="Arial" panose="020B0604020202020204" pitchFamily="34" charset="0"/>
                <a:cs typeface="Arial" panose="020B0604020202020204" pitchFamily="34" charset="0"/>
              </a:rPr>
              <a:t>tvari</a:t>
            </a:r>
          </a:p>
          <a:p>
            <a:pPr>
              <a:buFont typeface="Arial" panose="020B0604020202020204" pitchFamily="34" charset="0"/>
              <a:buNone/>
            </a:pPr>
            <a:r>
              <a:rPr lang="hr-HR" altLang="sr-Latn-RS" sz="2800">
                <a:latin typeface="Arial" panose="020B0604020202020204" pitchFamily="34" charset="0"/>
                <a:cs typeface="Arial" panose="020B0604020202020204" pitchFamily="34" charset="0"/>
              </a:rPr>
              <a:t>Atomi   </a:t>
            </a:r>
            <a:endParaRPr lang="en-US" altLang="sr-Latn-R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hr-HR" altLang="sr-Latn-R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80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hr-HR" altLang="sr-Latn-RS" sz="2400">
                <a:latin typeface="Arial" panose="020B0604020202020204" pitchFamily="34" charset="0"/>
                <a:cs typeface="Arial" panose="020B0604020202020204" pitchFamily="34" charset="0"/>
              </a:rPr>
              <a:t>sastavni dijelovi molekula</a:t>
            </a:r>
          </a:p>
        </p:txBody>
      </p:sp>
      <p:pic>
        <p:nvPicPr>
          <p:cNvPr id="15363" name="Picture 13" descr="rt.png">
            <a:extLst>
              <a:ext uri="{FF2B5EF4-FFF2-40B4-BE49-F238E27FC236}">
                <a16:creationId xmlns:a16="http://schemas.microsoft.com/office/drawing/2014/main" id="{E8AAF62E-7392-471A-B5B2-4A30187DF9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90963"/>
            <a:ext cx="3810000" cy="204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28C05587-E86E-4CD3-BA31-9D3604885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54900"/>
            <a:ext cx="8229600" cy="846138"/>
          </a:xfrm>
        </p:spPr>
        <p:txBody>
          <a:bodyPr anchor="t"/>
          <a:lstStyle/>
          <a:p>
            <a:r>
              <a:rPr lang="en-US" altLang="sr-Latn-RS" sz="3200" dirty="0" err="1">
                <a:solidFill>
                  <a:srgbClr val="FC33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Građa</a:t>
            </a:r>
            <a:r>
              <a:rPr lang="en-US" altLang="sr-Latn-RS" sz="3200" dirty="0">
                <a:solidFill>
                  <a:srgbClr val="FC33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solidFill>
                  <a:srgbClr val="FC33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atoma</a:t>
            </a:r>
            <a:endParaRPr lang="en-US" altLang="sr-Latn-RS" sz="3200" dirty="0">
              <a:solidFill>
                <a:srgbClr val="FC33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4B8D5FD-2C56-4D10-A1A8-6903CB1E0E66}"/>
              </a:ext>
            </a:extLst>
          </p:cNvPr>
          <p:cNvSpPr/>
          <p:nvPr/>
        </p:nvSpPr>
        <p:spPr>
          <a:xfrm>
            <a:off x="1232617" y="1087367"/>
            <a:ext cx="1752600" cy="8382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latin typeface="Comic Sans MS" pitchFamily="66" charset="0"/>
              </a:rPr>
              <a:t>ATOM</a:t>
            </a:r>
            <a:endParaRPr lang="hr-HR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1EFBA42-9C4B-4F27-99FE-912BBDC09399}"/>
              </a:ext>
            </a:extLst>
          </p:cNvPr>
          <p:cNvSpPr/>
          <p:nvPr/>
        </p:nvSpPr>
        <p:spPr>
          <a:xfrm>
            <a:off x="254138" y="2010599"/>
            <a:ext cx="2040851" cy="644525"/>
          </a:xfrm>
          <a:prstGeom prst="ellipse">
            <a:avLst/>
          </a:prstGeom>
          <a:solidFill>
            <a:srgbClr val="F5FCA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Comic Sans MS" pitchFamily="66" charset="0"/>
              </a:rPr>
              <a:t>ELEKTRONSKI OMOTAČ</a:t>
            </a:r>
            <a:endParaRPr lang="hr-HR" sz="1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AC6EBEE0-0042-4877-9519-E789219F0EC5}"/>
              </a:ext>
            </a:extLst>
          </p:cNvPr>
          <p:cNvSpPr/>
          <p:nvPr/>
        </p:nvSpPr>
        <p:spPr>
          <a:xfrm rot="726510">
            <a:off x="1287589" y="1753380"/>
            <a:ext cx="149225" cy="215900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896F838A-C95F-4DFD-9ACA-26B09DEA65F4}"/>
              </a:ext>
            </a:extLst>
          </p:cNvPr>
          <p:cNvSpPr/>
          <p:nvPr/>
        </p:nvSpPr>
        <p:spPr>
          <a:xfrm rot="20518732" flipH="1">
            <a:off x="2895713" y="1717661"/>
            <a:ext cx="146050" cy="287337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pic>
        <p:nvPicPr>
          <p:cNvPr id="16387" name="Picture 14" descr="TR.png">
            <a:extLst>
              <a:ext uri="{FF2B5EF4-FFF2-40B4-BE49-F238E27FC236}">
                <a16:creationId xmlns:a16="http://schemas.microsoft.com/office/drawing/2014/main" id="{7CF6AB7A-3C95-4496-817B-DED264D214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" y="4376758"/>
            <a:ext cx="7305675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val 7">
            <a:extLst>
              <a:ext uri="{FF2B5EF4-FFF2-40B4-BE49-F238E27FC236}">
                <a16:creationId xmlns:a16="http://schemas.microsoft.com/office/drawing/2014/main" id="{A3F99BB3-6535-49C2-86E5-0556130D1D73}"/>
              </a:ext>
            </a:extLst>
          </p:cNvPr>
          <p:cNvSpPr/>
          <p:nvPr/>
        </p:nvSpPr>
        <p:spPr>
          <a:xfrm>
            <a:off x="212670" y="2941006"/>
            <a:ext cx="1861830" cy="644525"/>
          </a:xfrm>
          <a:prstGeom prst="ellipse">
            <a:avLst/>
          </a:prstGeom>
          <a:solidFill>
            <a:srgbClr val="F5FCA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Comic Sans MS" pitchFamily="66" charset="0"/>
              </a:rPr>
              <a:t>ELEKT</a:t>
            </a:r>
            <a:r>
              <a:rPr lang="hr-HR" sz="1400" b="1" dirty="0">
                <a:solidFill>
                  <a:schemeClr val="tx1"/>
                </a:solidFill>
                <a:latin typeface="Comic Sans MS" pitchFamily="66" charset="0"/>
              </a:rPr>
              <a:t>RONI</a:t>
            </a:r>
          </a:p>
        </p:txBody>
      </p:sp>
      <p:sp>
        <p:nvSpPr>
          <p:cNvPr id="14" name="Down Arrow 10">
            <a:extLst>
              <a:ext uri="{FF2B5EF4-FFF2-40B4-BE49-F238E27FC236}">
                <a16:creationId xmlns:a16="http://schemas.microsoft.com/office/drawing/2014/main" id="{04D60C25-7F7E-4498-878F-06649D66FAC8}"/>
              </a:ext>
            </a:extLst>
          </p:cNvPr>
          <p:cNvSpPr/>
          <p:nvPr/>
        </p:nvSpPr>
        <p:spPr>
          <a:xfrm rot="726510">
            <a:off x="3265424" y="3515030"/>
            <a:ext cx="149225" cy="215900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6" name="Down Arrow 10">
            <a:extLst>
              <a:ext uri="{FF2B5EF4-FFF2-40B4-BE49-F238E27FC236}">
                <a16:creationId xmlns:a16="http://schemas.microsoft.com/office/drawing/2014/main" id="{FC863176-7B13-4B95-8D16-4909EFB2C1E6}"/>
              </a:ext>
            </a:extLst>
          </p:cNvPr>
          <p:cNvSpPr/>
          <p:nvPr/>
        </p:nvSpPr>
        <p:spPr>
          <a:xfrm rot="726510">
            <a:off x="1204858" y="2668373"/>
            <a:ext cx="149225" cy="215900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8" name="Oval 8">
            <a:extLst>
              <a:ext uri="{FF2B5EF4-FFF2-40B4-BE49-F238E27FC236}">
                <a16:creationId xmlns:a16="http://schemas.microsoft.com/office/drawing/2014/main" id="{24E58867-A2E5-4C24-9EE9-FFF159D739F3}"/>
              </a:ext>
            </a:extLst>
          </p:cNvPr>
          <p:cNvSpPr/>
          <p:nvPr/>
        </p:nvSpPr>
        <p:spPr>
          <a:xfrm>
            <a:off x="2635534" y="3737716"/>
            <a:ext cx="1600200" cy="56833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400" b="1" dirty="0">
                <a:solidFill>
                  <a:schemeClr val="tx1"/>
                </a:solidFill>
                <a:latin typeface="Comic Sans MS" pitchFamily="66" charset="0"/>
              </a:rPr>
              <a:t>KVARKOVI</a:t>
            </a:r>
            <a:endParaRPr lang="en-US" sz="1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Oval 8">
            <a:extLst>
              <a:ext uri="{FF2B5EF4-FFF2-40B4-BE49-F238E27FC236}">
                <a16:creationId xmlns:a16="http://schemas.microsoft.com/office/drawing/2014/main" id="{DC85456F-EEC5-4A5F-9F6D-E152F0AE919D}"/>
              </a:ext>
            </a:extLst>
          </p:cNvPr>
          <p:cNvSpPr/>
          <p:nvPr/>
        </p:nvSpPr>
        <p:spPr>
          <a:xfrm>
            <a:off x="5009955" y="3430291"/>
            <a:ext cx="1600200" cy="74598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400" b="1" dirty="0">
                <a:solidFill>
                  <a:schemeClr val="tx1"/>
                </a:solidFill>
                <a:latin typeface="Comic Sans MS" pitchFamily="66" charset="0"/>
              </a:rPr>
              <a:t>KVARKOVI</a:t>
            </a:r>
            <a:endParaRPr lang="en-US" sz="1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Down Arrow 11">
            <a:extLst>
              <a:ext uri="{FF2B5EF4-FFF2-40B4-BE49-F238E27FC236}">
                <a16:creationId xmlns:a16="http://schemas.microsoft.com/office/drawing/2014/main" id="{CFCE9D23-6A6C-47C9-A30D-9D12293FA6E9}"/>
              </a:ext>
            </a:extLst>
          </p:cNvPr>
          <p:cNvSpPr/>
          <p:nvPr/>
        </p:nvSpPr>
        <p:spPr>
          <a:xfrm rot="19971345" flipH="1">
            <a:off x="5323651" y="3279469"/>
            <a:ext cx="146050" cy="287337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grpSp>
        <p:nvGrpSpPr>
          <p:cNvPr id="22" name="Group 12">
            <a:extLst>
              <a:ext uri="{FF2B5EF4-FFF2-40B4-BE49-F238E27FC236}">
                <a16:creationId xmlns:a16="http://schemas.microsoft.com/office/drawing/2014/main" id="{69120101-F50D-4FF3-8BA1-A740B4DD8D17}"/>
              </a:ext>
            </a:extLst>
          </p:cNvPr>
          <p:cNvGrpSpPr/>
          <p:nvPr/>
        </p:nvGrpSpPr>
        <p:grpSpPr>
          <a:xfrm rot="21242967">
            <a:off x="2271953" y="1830131"/>
            <a:ext cx="3399531" cy="1646914"/>
            <a:chOff x="4528781" y="3200401"/>
            <a:chExt cx="3399531" cy="1946353"/>
          </a:xfrm>
          <a:solidFill>
            <a:srgbClr val="F7986D"/>
          </a:solidFill>
        </p:grpSpPr>
        <p:sp>
          <p:nvSpPr>
            <p:cNvPr id="23" name="Oval 6">
              <a:extLst>
                <a:ext uri="{FF2B5EF4-FFF2-40B4-BE49-F238E27FC236}">
                  <a16:creationId xmlns:a16="http://schemas.microsoft.com/office/drawing/2014/main" id="{EF86AA4C-B751-4D0D-9EEA-C638617B2617}"/>
                </a:ext>
              </a:extLst>
            </p:cNvPr>
            <p:cNvSpPr/>
            <p:nvPr/>
          </p:nvSpPr>
          <p:spPr>
            <a:xfrm>
              <a:off x="5029199" y="3200401"/>
              <a:ext cx="1848801" cy="99060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tx1"/>
                  </a:solidFill>
                  <a:latin typeface="Comic Sans MS" pitchFamily="66" charset="0"/>
                </a:rPr>
                <a:t>ATOMSKA JEZGRA</a:t>
              </a:r>
              <a:endParaRPr lang="hr-H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24" name="Oval 7">
              <a:extLst>
                <a:ext uri="{FF2B5EF4-FFF2-40B4-BE49-F238E27FC236}">
                  <a16:creationId xmlns:a16="http://schemas.microsoft.com/office/drawing/2014/main" id="{43824B51-4154-491A-85EB-0731BA0C3940}"/>
                </a:ext>
              </a:extLst>
            </p:cNvPr>
            <p:cNvSpPr/>
            <p:nvPr/>
          </p:nvSpPr>
          <p:spPr>
            <a:xfrm>
              <a:off x="6231489" y="4294505"/>
              <a:ext cx="1696823" cy="852249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tx1"/>
                  </a:solidFill>
                  <a:latin typeface="Comic Sans MS" pitchFamily="66" charset="0"/>
                </a:rPr>
                <a:t>NEUTRONI</a:t>
              </a:r>
              <a:endParaRPr lang="hr-HR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25" name="Oval 8">
              <a:extLst>
                <a:ext uri="{FF2B5EF4-FFF2-40B4-BE49-F238E27FC236}">
                  <a16:creationId xmlns:a16="http://schemas.microsoft.com/office/drawing/2014/main" id="{E708C2BC-F69B-4B2A-9B5E-FC0E7B8797ED}"/>
                </a:ext>
              </a:extLst>
            </p:cNvPr>
            <p:cNvSpPr/>
            <p:nvPr/>
          </p:nvSpPr>
          <p:spPr>
            <a:xfrm>
              <a:off x="4528781" y="4331782"/>
              <a:ext cx="1613680" cy="71113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tx1"/>
                  </a:solidFill>
                  <a:latin typeface="Comic Sans MS" pitchFamily="66" charset="0"/>
                </a:rPr>
                <a:t>PROTONI</a:t>
              </a:r>
            </a:p>
          </p:txBody>
        </p:sp>
        <p:sp>
          <p:nvSpPr>
            <p:cNvPr id="26" name="Down Arrow 10">
              <a:extLst>
                <a:ext uri="{FF2B5EF4-FFF2-40B4-BE49-F238E27FC236}">
                  <a16:creationId xmlns:a16="http://schemas.microsoft.com/office/drawing/2014/main" id="{056E54AF-24B6-4680-866A-18E81649160D}"/>
                </a:ext>
              </a:extLst>
            </p:cNvPr>
            <p:cNvSpPr/>
            <p:nvPr/>
          </p:nvSpPr>
          <p:spPr>
            <a:xfrm rot="726510">
              <a:off x="5435326" y="4127692"/>
              <a:ext cx="150024" cy="255482"/>
            </a:xfrm>
            <a:prstGeom prst="down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  <p:sp>
          <p:nvSpPr>
            <p:cNvPr id="27" name="Down Arrow 11">
              <a:extLst>
                <a:ext uri="{FF2B5EF4-FFF2-40B4-BE49-F238E27FC236}">
                  <a16:creationId xmlns:a16="http://schemas.microsoft.com/office/drawing/2014/main" id="{6034D98B-1AE5-42A1-AE06-B3A5399A0A41}"/>
                </a:ext>
              </a:extLst>
            </p:cNvPr>
            <p:cNvSpPr/>
            <p:nvPr/>
          </p:nvSpPr>
          <p:spPr>
            <a:xfrm rot="20518732" flipH="1">
              <a:off x="6221094" y="4129152"/>
              <a:ext cx="146600" cy="339335"/>
            </a:xfrm>
            <a:prstGeom prst="down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8" grpId="0" animBg="1"/>
      <p:bldP spid="19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3EB2D5BB-F02C-454F-A30B-87C988DA8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50576"/>
            <a:ext cx="8229600" cy="846138"/>
          </a:xfrm>
        </p:spPr>
        <p:txBody>
          <a:bodyPr anchor="t"/>
          <a:lstStyle/>
          <a:p>
            <a:r>
              <a:rPr lang="en-US" altLang="sr-Latn-RS" sz="3200" dirty="0" err="1">
                <a:solidFill>
                  <a:srgbClr val="FC33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Građa</a:t>
            </a:r>
            <a:r>
              <a:rPr lang="en-US" altLang="sr-Latn-RS" sz="3200" dirty="0">
                <a:solidFill>
                  <a:srgbClr val="FC33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3200" dirty="0" err="1">
                <a:solidFill>
                  <a:srgbClr val="FC33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atoma</a:t>
            </a:r>
            <a:endParaRPr lang="en-US" altLang="sr-Latn-RS" sz="3200" dirty="0">
              <a:solidFill>
                <a:srgbClr val="FC33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411" name="Picture 12" descr="TZT.png">
            <a:extLst>
              <a:ext uri="{FF2B5EF4-FFF2-40B4-BE49-F238E27FC236}">
                <a16:creationId xmlns:a16="http://schemas.microsoft.com/office/drawing/2014/main" id="{DF0067C5-F88C-4B06-BA49-71A477ED43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70" y="2286000"/>
            <a:ext cx="854660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>
            <a:extLst>
              <a:ext uri="{FF2B5EF4-FFF2-40B4-BE49-F238E27FC236}">
                <a16:creationId xmlns:a16="http://schemas.microsoft.com/office/drawing/2014/main" id="{0443FE81-6A82-49B8-A8E3-AF8C61B36C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752600"/>
            <a:ext cx="9183924" cy="3584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buFont typeface="Calibri" panose="020F0502020204030204" pitchFamily="34" charset="0"/>
              <a:buAutoNum type="arabicPeriod"/>
            </a:pP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Kada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bismo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kap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vode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nastavili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dijeliti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sve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manje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manje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dijelove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     do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bismo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najsitnije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čestice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došli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još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uvijek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svojstva</a:t>
            </a:r>
            <a:endParaRPr lang="en-US" altLang="sr-Latn-R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vode</a:t>
            </a:r>
            <a:r>
              <a:rPr lang="hr-HR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altLang="sr-Latn-R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Tx/>
              <a:buAutoNum type="arabicPeriod" startAt="2"/>
            </a:pP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građen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atom?</a:t>
            </a:r>
          </a:p>
          <a:p>
            <a:pPr>
              <a:lnSpc>
                <a:spcPct val="150000"/>
              </a:lnSpc>
              <a:buFontTx/>
              <a:buAutoNum type="arabicPeriod" startAt="2"/>
            </a:pP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čega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sastoje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molekule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ct val="150000"/>
              </a:lnSpc>
              <a:buFontTx/>
              <a:buAutoNum type="arabicPeriod" startAt="2"/>
            </a:pP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najsitnije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čestice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kojih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sastoji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tvar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svojstva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endParaRPr lang="en-US" altLang="sr-Latn-R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sr-Latn-RS" sz="2200" dirty="0" err="1">
                <a:latin typeface="Arial" panose="020B0604020202020204" pitchFamily="34" charset="0"/>
                <a:cs typeface="Arial" panose="020B0604020202020204" pitchFamily="34" charset="0"/>
              </a:rPr>
              <a:t>tvari</a:t>
            </a:r>
            <a:r>
              <a:rPr lang="en-US" altLang="sr-Latn-RS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18BC9E54-D321-4B55-A305-B5E609943D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950912"/>
            <a:ext cx="3733799" cy="719682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a5feacda8421ab55d15ad63cf4c50f2e65432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118</Words>
  <Application>Microsoft Office PowerPoint</Application>
  <PresentationFormat>Prikaz na zaslonu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Molekule i atomi</vt:lpstr>
      <vt:lpstr>PowerPoint prezentacija</vt:lpstr>
      <vt:lpstr>Atomi i molekule</vt:lpstr>
      <vt:lpstr>Građa atoma</vt:lpstr>
      <vt:lpstr>Građa atoma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Slavko</dc:creator>
  <cp:lastModifiedBy>Tomislav Dumančić</cp:lastModifiedBy>
  <cp:revision>74</cp:revision>
  <dcterms:created xsi:type="dcterms:W3CDTF">2013-12-08T11:38:40Z</dcterms:created>
  <dcterms:modified xsi:type="dcterms:W3CDTF">2019-09-17T09:00:14Z</dcterms:modified>
</cp:coreProperties>
</file>