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0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>
            <a:extLst>
              <a:ext uri="{FF2B5EF4-FFF2-40B4-BE49-F238E27FC236}">
                <a16:creationId xmlns:a16="http://schemas.microsoft.com/office/drawing/2014/main" id="{E3155AA5-EEFB-4C2D-8984-BFA18411DF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hr-HR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4700DC-8DA3-4AFF-A86F-0B1C98C8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83C58-10C4-440B-BB7A-061FF6D23875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AD9DFE-1935-46C4-A41D-84B3E3D97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F553A5-A365-447C-A4E8-508C6064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967F-AB5F-481E-98D2-DBB78DED397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993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>
            <a:extLst>
              <a:ext uri="{FF2B5EF4-FFF2-40B4-BE49-F238E27FC236}">
                <a16:creationId xmlns:a16="http://schemas.microsoft.com/office/drawing/2014/main" id="{C94007DF-B21E-4FC0-B925-6AAB05B4D2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9DD05-E7F5-49A3-87D6-00CF461E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A84EC-1E54-4814-A6AB-95AEBD3DD54A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301DE1-43BA-453D-8FA9-EF2CD92C2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CF8EA55-FA38-48F8-BD4D-65D6404C7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6EDDB-78CD-4E3D-82A7-749827F9E88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1703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>
            <a:extLst>
              <a:ext uri="{FF2B5EF4-FFF2-40B4-BE49-F238E27FC236}">
                <a16:creationId xmlns:a16="http://schemas.microsoft.com/office/drawing/2014/main" id="{0308BD56-3E49-4E16-BE8D-F79A5B8331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788409-FC2A-4641-B8BA-F59E4C43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7861-D7C7-42B3-8BC1-D87EA8B19DFF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FFC8BA-4041-42EF-A8B5-A82497BE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A46CBB-BAE9-4579-AA2C-63E259C54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DB4B-8BF5-4C69-9B09-F35A3AB5E98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2023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>
            <a:extLst>
              <a:ext uri="{FF2B5EF4-FFF2-40B4-BE49-F238E27FC236}">
                <a16:creationId xmlns:a16="http://schemas.microsoft.com/office/drawing/2014/main" id="{1E4E56AD-3EFA-4E13-93CD-30BDF7CD7A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39C1EB-25CF-4C0C-B67F-6481D857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A3B7-F915-4146-B8EB-EDE339BB32A1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DFBB32-D7F2-4D01-9C56-1A68FA0E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F268C2-5070-4094-B30F-18208E133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CD5C-7F2C-48A9-9045-8600EB9EC41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2269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6">
            <a:extLst>
              <a:ext uri="{FF2B5EF4-FFF2-40B4-BE49-F238E27FC236}">
                <a16:creationId xmlns:a16="http://schemas.microsoft.com/office/drawing/2014/main" id="{30A2FC34-FE07-40EC-8F7C-4DD05FC06D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D129B3-FF3A-45F5-9E96-6928F912A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AEFB-0CDC-4363-AB55-1C7BBCF044E3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431651-4AEB-47FA-8697-2057BA24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9510FF-907F-4C72-AFFA-A4D4BBF4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F62F-A765-40E7-BEF9-DB0AADDAA51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8503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6">
            <a:extLst>
              <a:ext uri="{FF2B5EF4-FFF2-40B4-BE49-F238E27FC236}">
                <a16:creationId xmlns:a16="http://schemas.microsoft.com/office/drawing/2014/main" id="{CCF11729-2DFD-455B-BA44-EFC7A3EAC6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B26E9F3-D095-4213-8109-8EF48B8E0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A955E-9D11-448D-A696-8C2A7DB44566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6B3621C-94F2-4B5C-ABD6-444EF2500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D31C2F7-43AB-4078-9878-815DB096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0F8EB-08A5-4F2D-8EF3-7CF810DA8A7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5167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>
            <a:extLst>
              <a:ext uri="{FF2B5EF4-FFF2-40B4-BE49-F238E27FC236}">
                <a16:creationId xmlns:a16="http://schemas.microsoft.com/office/drawing/2014/main" id="{7B890FC6-9D17-41C3-A91F-3CCBFB7AAC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38C12B1-DF1F-4E60-BE55-AC01F084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0F7A0-C335-4404-9FD3-4EF1722AB2C4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4022C6A-3AA4-4B02-9BED-BE0539A68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9717BE0-85B5-4642-A5E6-D28889C7C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18B8F-E0F1-4E9D-8F07-102D42EF890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7986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6">
            <a:extLst>
              <a:ext uri="{FF2B5EF4-FFF2-40B4-BE49-F238E27FC236}">
                <a16:creationId xmlns:a16="http://schemas.microsoft.com/office/drawing/2014/main" id="{1820BF98-E4A7-4214-9228-AFA43FC786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83" y="0"/>
            <a:ext cx="12192001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BBDE5-7793-4266-AC47-67E5A4C8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E63D4-0FCA-4321-BD09-8E16D3B053C8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94895-23C1-45DD-8912-C7896864A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BECDC-A80E-43C9-84C8-541F6F04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7D99-3389-42BC-9F21-4752813EB4F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4122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6">
            <a:extLst>
              <a:ext uri="{FF2B5EF4-FFF2-40B4-BE49-F238E27FC236}">
                <a16:creationId xmlns:a16="http://schemas.microsoft.com/office/drawing/2014/main" id="{E7A83442-EF15-4CD1-BE17-AA489A62FB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38A3D15-0203-4CB3-B041-382A8313F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B0338-22D1-4D36-B571-CFB2BA6A7C60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DAFDBDB-695B-4F5E-9EFD-1F85EFE3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C011BFF-A428-4564-A472-64097454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70E75-BF40-4851-B894-E2722B71268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2567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6">
            <a:extLst>
              <a:ext uri="{FF2B5EF4-FFF2-40B4-BE49-F238E27FC236}">
                <a16:creationId xmlns:a16="http://schemas.microsoft.com/office/drawing/2014/main" id="{C7317955-FC28-4CC1-AA46-F9B9C4E592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F607A1A-CDAE-4EE6-BD34-3FAC2FF2B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A8D1-2841-4DC7-AEDC-F1F0FB9573BB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9A02EE2-9C0F-4EE6-A637-2885044C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4411B4-9D7A-45C4-9C3E-504A2B63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0941-6610-450C-93EF-21587914F7E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8004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6">
            <a:extLst>
              <a:ext uri="{FF2B5EF4-FFF2-40B4-BE49-F238E27FC236}">
                <a16:creationId xmlns:a16="http://schemas.microsoft.com/office/drawing/2014/main" id="{13E8AE31-1E32-47D0-86AE-31DCCFB7BD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12192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111164A-3C0B-401D-9CB1-BBE7F960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3FAF1-F98F-479F-A386-CD8C5A603695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2BE6B2B-2A3C-4D04-870B-59110440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A1424C1-0CB7-4A7B-9AA3-48D1885C6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63B0E-E7BE-44CE-BE04-C61DC37835C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2251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C43776E-6FEC-48D3-8E93-9BC5C68E795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99017" y="4572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Pokusi u fizici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CC6A1B-1359-415F-82DB-83DC639E0A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Čime se bavi fizika?</a:t>
            </a:r>
            <a:endParaRPr lang="en-US" altLang="sr-Latn-RS"/>
          </a:p>
          <a:p>
            <a:pPr lvl="1"/>
            <a:r>
              <a:rPr lang="hr-HR" altLang="sr-Latn-RS"/>
              <a:t>- Fizika opisuje materiju i međudjelovanje materije te je uključena u osnove svih prirodnih znanosti i tehnologiju</a:t>
            </a:r>
          </a:p>
          <a:p>
            <a:pPr lvl="1"/>
            <a:r>
              <a:rPr lang="hr-HR" altLang="sr-Latn-RS"/>
              <a:t>- Npr. laserske operacije, magnetska rezonanca, poluvodički čip , računalo,  mobiteli….</a:t>
            </a:r>
            <a:endParaRPr lang="en-US" altLang="sr-Latn-RS"/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hr-HR" alt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E6E34-B8E1-438C-A62A-5926AAA37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CB5D002-E994-422C-A357-7284F36053BB}" type="datetimeFigureOut">
              <a:rPr lang="hr-HR"/>
              <a:pPr>
                <a:defRPr/>
              </a:pPr>
              <a:t>17.9.2019.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5536C-0F44-4FB7-83A6-56621DCAB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B072-5703-4896-B4B5-6FC23219E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6D4D16-1E6A-47AC-ACA1-2412CF3112C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2274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ubtitle 2">
            <a:extLst>
              <a:ext uri="{FF2B5EF4-FFF2-40B4-BE49-F238E27FC236}">
                <a16:creationId xmlns:a16="http://schemas.microsoft.com/office/drawing/2014/main" id="{A456172F-AD9F-4C95-AD38-CAB85BF56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200" y="5715000"/>
            <a:ext cx="4495800" cy="685800"/>
          </a:xfrm>
        </p:spPr>
        <p:txBody>
          <a:bodyPr/>
          <a:lstStyle/>
          <a:p>
            <a:pPr algn="r" eaLnBrk="1" hangingPunct="1"/>
            <a:r>
              <a:rPr lang="en-US" altLang="sr-Latn-RS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Tijela i tvari</a:t>
            </a:r>
            <a:endParaRPr lang="hr-HR" altLang="sr-Latn-RS">
              <a:solidFill>
                <a:srgbClr val="FC33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1795B80-5120-4B11-AF6A-28113CC50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Agregacijska</a:t>
            </a:r>
            <a:r>
              <a:rPr lang="hr-HR" dirty="0"/>
              <a:t> stanja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>
            <a:extLst>
              <a:ext uri="{FF2B5EF4-FFF2-40B4-BE49-F238E27FC236}">
                <a16:creationId xmlns:a16="http://schemas.microsoft.com/office/drawing/2014/main" id="{00E23303-149A-4983-8F6E-730D336FE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188" y="1500189"/>
            <a:ext cx="8229600" cy="1328737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Tijela su sve što nas okružuje.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Zajedničko svojstvo im je da zauzimaju neki prostor</a:t>
            </a:r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id="{BA430CD2-6DBB-4935-B9BD-096BD2557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188" y="888877"/>
            <a:ext cx="8229600" cy="846138"/>
          </a:xfrm>
        </p:spPr>
        <p:txBody>
          <a:bodyPr anchor="t"/>
          <a:lstStyle/>
          <a:p>
            <a:pPr eaLnBrk="1" hangingPunct="1"/>
            <a:r>
              <a:rPr lang="hr-HR" altLang="sr-Latn-RS" sz="3600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Tijela oko nas</a:t>
            </a:r>
            <a:endParaRPr lang="en-US" altLang="sr-Latn-RS" sz="3600">
              <a:solidFill>
                <a:srgbClr val="FC33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C7A492EA-D85F-4F4A-AAF5-4DDA9A189368}"/>
              </a:ext>
            </a:extLst>
          </p:cNvPr>
          <p:cNvSpPr/>
          <p:nvPr/>
        </p:nvSpPr>
        <p:spPr>
          <a:xfrm>
            <a:off x="2994699" y="2828926"/>
            <a:ext cx="4996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sr-Latn-R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Kako se uvjeriti da je u </a:t>
            </a:r>
            <a:r>
              <a:rPr lang="en-US" altLang="sr-Latn-R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čaši</a:t>
            </a:r>
            <a:r>
              <a:rPr lang="hr-HR" altLang="sr-Latn-R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zrak? </a:t>
            </a:r>
            <a:endParaRPr lang="hr-HR" sz="2400" dirty="0"/>
          </a:p>
        </p:txBody>
      </p:sp>
      <p:pic>
        <p:nvPicPr>
          <p:cNvPr id="31" name="Picture 3" descr="Picture6.png">
            <a:extLst>
              <a:ext uri="{FF2B5EF4-FFF2-40B4-BE49-F238E27FC236}">
                <a16:creationId xmlns:a16="http://schemas.microsoft.com/office/drawing/2014/main" id="{FFBBD0D6-61EA-431A-BD42-378FCDC8B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39" y="3440237"/>
            <a:ext cx="4339829" cy="2722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Slika 2" descr="Slika na kojoj se prikazuje isječak crteža&#10;&#10;Opis je automatski generiran">
            <a:extLst>
              <a:ext uri="{FF2B5EF4-FFF2-40B4-BE49-F238E27FC236}">
                <a16:creationId xmlns:a16="http://schemas.microsoft.com/office/drawing/2014/main" id="{569961FB-195E-48A4-95D2-F50709053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2450159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>
            <a:extLst>
              <a:ext uri="{FF2B5EF4-FFF2-40B4-BE49-F238E27FC236}">
                <a16:creationId xmlns:a16="http://schemas.microsoft.com/office/drawing/2014/main" id="{0063F0BF-5F93-46D3-B0DB-9E72A111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252" y="1845503"/>
            <a:ext cx="2118692" cy="1424470"/>
          </a:xfrm>
          <a:prstGeom prst="flowChartAlternateProcess">
            <a:avLst/>
          </a:prstGeom>
          <a:gradFill rotWithShape="1">
            <a:gsLst>
              <a:gs pos="0">
                <a:srgbClr val="F79443"/>
              </a:gs>
              <a:gs pos="100000">
                <a:srgbClr val="FBCEA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r-HR" altLang="sr-Latn-RS" sz="1800" b="1">
                <a:solidFill>
                  <a:prstClr val="black"/>
                </a:solidFill>
                <a:latin typeface="Arial" panose="020B0604020202020204" pitchFamily="34" charset="0"/>
              </a:rPr>
              <a:t>agregacijsko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r-HR" altLang="sr-Latn-RS" sz="1800" b="1">
                <a:solidFill>
                  <a:prstClr val="black"/>
                </a:solidFill>
                <a:latin typeface="Arial" panose="020B0604020202020204" pitchFamily="34" charset="0"/>
              </a:rPr>
              <a:t>stanje</a:t>
            </a:r>
          </a:p>
        </p:txBody>
      </p:sp>
      <p:cxnSp>
        <p:nvCxnSpPr>
          <p:cNvPr id="6" name="AutoShape 30">
            <a:extLst>
              <a:ext uri="{FF2B5EF4-FFF2-40B4-BE49-F238E27FC236}">
                <a16:creationId xmlns:a16="http://schemas.microsoft.com/office/drawing/2014/main" id="{FACF4A01-5AF1-472E-879C-0C3421B245F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655944" y="1845503"/>
            <a:ext cx="717273" cy="382588"/>
          </a:xfrm>
          <a:prstGeom prst="straightConnector1">
            <a:avLst/>
          </a:prstGeom>
          <a:noFill/>
          <a:ln w="38100">
            <a:solidFill>
              <a:srgbClr val="F7944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31">
            <a:extLst>
              <a:ext uri="{FF2B5EF4-FFF2-40B4-BE49-F238E27FC236}">
                <a16:creationId xmlns:a16="http://schemas.microsoft.com/office/drawing/2014/main" id="{EF9352C6-376E-48AF-82BE-2ECCA921D9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55944" y="2536203"/>
            <a:ext cx="919369" cy="21535"/>
          </a:xfrm>
          <a:prstGeom prst="straightConnector1">
            <a:avLst/>
          </a:prstGeom>
          <a:noFill/>
          <a:ln w="38100">
            <a:solidFill>
              <a:srgbClr val="F7944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32">
            <a:extLst>
              <a:ext uri="{FF2B5EF4-FFF2-40B4-BE49-F238E27FC236}">
                <a16:creationId xmlns:a16="http://schemas.microsoft.com/office/drawing/2014/main" id="{FBFF4D9A-CF73-45E4-A655-4A72CCC687B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55944" y="2925417"/>
            <a:ext cx="919369" cy="344556"/>
          </a:xfrm>
          <a:prstGeom prst="straightConnector1">
            <a:avLst/>
          </a:prstGeom>
          <a:noFill/>
          <a:ln w="38100">
            <a:solidFill>
              <a:srgbClr val="F7944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5">
            <a:extLst>
              <a:ext uri="{FF2B5EF4-FFF2-40B4-BE49-F238E27FC236}">
                <a16:creationId xmlns:a16="http://schemas.microsoft.com/office/drawing/2014/main" id="{9E55DF70-FB73-40EA-99EA-3E26BA088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216" y="1424884"/>
            <a:ext cx="1401419" cy="743639"/>
          </a:xfrm>
          <a:prstGeom prst="flowChartAlternateProcess">
            <a:avLst/>
          </a:prstGeom>
          <a:gradFill rotWithShape="1">
            <a:gsLst>
              <a:gs pos="0">
                <a:srgbClr val="F79443"/>
              </a:gs>
              <a:gs pos="100000">
                <a:srgbClr val="FDE2C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</a:rPr>
              <a:t>čvrsto</a:t>
            </a:r>
          </a:p>
        </p:txBody>
      </p:sp>
      <p:sp>
        <p:nvSpPr>
          <p:cNvPr id="12" name="AutoShape 16">
            <a:extLst>
              <a:ext uri="{FF2B5EF4-FFF2-40B4-BE49-F238E27FC236}">
                <a16:creationId xmlns:a16="http://schemas.microsoft.com/office/drawing/2014/main" id="{9E4D52C4-7B83-43E0-86B5-DC4F2CB24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313" y="2267777"/>
            <a:ext cx="1401418" cy="743639"/>
          </a:xfrm>
          <a:prstGeom prst="flowChartAlternateProcess">
            <a:avLst/>
          </a:prstGeom>
          <a:gradFill rotWithShape="1">
            <a:gsLst>
              <a:gs pos="0">
                <a:srgbClr val="F79443"/>
              </a:gs>
              <a:gs pos="100000">
                <a:srgbClr val="FDE2C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</a:rPr>
              <a:t>tekuće</a:t>
            </a:r>
          </a:p>
        </p:txBody>
      </p:sp>
      <p:sp>
        <p:nvSpPr>
          <p:cNvPr id="13" name="AutoShape 17">
            <a:extLst>
              <a:ext uri="{FF2B5EF4-FFF2-40B4-BE49-F238E27FC236}">
                <a16:creationId xmlns:a16="http://schemas.microsoft.com/office/drawing/2014/main" id="{EC4911BE-6F1D-4314-A303-C54C57E65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313" y="3110670"/>
            <a:ext cx="1401418" cy="820258"/>
          </a:xfrm>
          <a:prstGeom prst="flowChartAlternateProcess">
            <a:avLst/>
          </a:prstGeom>
          <a:gradFill rotWithShape="1">
            <a:gsLst>
              <a:gs pos="0">
                <a:srgbClr val="F79443"/>
              </a:gs>
              <a:gs pos="100000">
                <a:srgbClr val="FDE2C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</a:rPr>
              <a:t>plinovito</a:t>
            </a:r>
          </a:p>
        </p:txBody>
      </p:sp>
      <p:pic>
        <p:nvPicPr>
          <p:cNvPr id="14" name="Picture 7" descr="unca-gram-zlata">
            <a:extLst>
              <a:ext uri="{FF2B5EF4-FFF2-40B4-BE49-F238E27FC236}">
                <a16:creationId xmlns:a16="http://schemas.microsoft.com/office/drawing/2014/main" id="{86113CCE-07C2-4B75-84FB-DC14D6397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343" y="1150914"/>
            <a:ext cx="1249018" cy="10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voda">
            <a:extLst>
              <a:ext uri="{FF2B5EF4-FFF2-40B4-BE49-F238E27FC236}">
                <a16:creationId xmlns:a16="http://schemas.microsoft.com/office/drawing/2014/main" id="{B17F5CEF-951D-4093-A883-31655788C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28091"/>
            <a:ext cx="1144933" cy="965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dusik">
            <a:extLst>
              <a:ext uri="{FF2B5EF4-FFF2-40B4-BE49-F238E27FC236}">
                <a16:creationId xmlns:a16="http://schemas.microsoft.com/office/drawing/2014/main" id="{D3D4AF9E-5B37-4716-8F08-4AE97E52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271" y="3257839"/>
            <a:ext cx="808382" cy="1015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35">
            <a:extLst>
              <a:ext uri="{FF2B5EF4-FFF2-40B4-BE49-F238E27FC236}">
                <a16:creationId xmlns:a16="http://schemas.microsoft.com/office/drawing/2014/main" id="{83D726C4-595B-42B9-8F0B-EE740D37B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0974" y="1424885"/>
            <a:ext cx="9640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Arial" panose="020B0604020202020204" pitchFamily="34" charset="0"/>
              </a:rPr>
              <a:t>Zlato</a:t>
            </a:r>
          </a:p>
        </p:txBody>
      </p:sp>
      <p:sp>
        <p:nvSpPr>
          <p:cNvPr id="22" name="Text Box 35">
            <a:extLst>
              <a:ext uri="{FF2B5EF4-FFF2-40B4-BE49-F238E27FC236}">
                <a16:creationId xmlns:a16="http://schemas.microsoft.com/office/drawing/2014/main" id="{D4C0CA14-FC0A-4B42-9672-410F94A5F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3943" y="3643190"/>
            <a:ext cx="11311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Arial" panose="020B0604020202020204" pitchFamily="34" charset="0"/>
              </a:rPr>
              <a:t>Dušik</a:t>
            </a:r>
          </a:p>
        </p:txBody>
      </p:sp>
      <p:sp>
        <p:nvSpPr>
          <p:cNvPr id="23" name="Text Box 35">
            <a:extLst>
              <a:ext uri="{FF2B5EF4-FFF2-40B4-BE49-F238E27FC236}">
                <a16:creationId xmlns:a16="http://schemas.microsoft.com/office/drawing/2014/main" id="{17A8822C-54E5-433A-B583-DFE56F808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0974" y="2463752"/>
            <a:ext cx="887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Arial" panose="020B0604020202020204" pitchFamily="34" charset="0"/>
              </a:rPr>
              <a:t>Voda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21" grpId="0"/>
      <p:bldP spid="21" grpId="1"/>
      <p:bldP spid="21" grpId="2"/>
      <p:bldP spid="22" grpId="0"/>
      <p:bldP spid="22" grpId="1"/>
      <p:bldP spid="22" grpId="2"/>
      <p:bldP spid="23" grpId="0"/>
      <p:bldP spid="23" grpId="1"/>
      <p:bldP spid="23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>
            <a:extLst>
              <a:ext uri="{FF2B5EF4-FFF2-40B4-BE49-F238E27FC236}">
                <a16:creationId xmlns:a16="http://schemas.microsoft.com/office/drawing/2014/main" id="{4ADFE5C7-1363-4F0D-9F70-075FEED91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1" y="1447801"/>
            <a:ext cx="2162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2800">
                <a:latin typeface="Arial" panose="020B0604020202020204" pitchFamily="34" charset="0"/>
                <a:cs typeface="Arial" panose="020B0604020202020204" pitchFamily="34" charset="0"/>
              </a:rPr>
              <a:t>Čvrsta tijela </a:t>
            </a:r>
            <a:endParaRPr lang="hr-HR" altLang="sr-Latn-R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Content Placeholder 2">
            <a:extLst>
              <a:ext uri="{FF2B5EF4-FFF2-40B4-BE49-F238E27FC236}">
                <a16:creationId xmlns:a16="http://schemas.microsoft.com/office/drawing/2014/main" id="{D2D00514-6755-4C9A-8C70-F65CAECC2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2209801"/>
            <a:ext cx="6019800" cy="14716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Tijela stalnog oblika</a:t>
            </a:r>
            <a:endParaRPr lang="en-US" altLang="sr-Latn-R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Predmeti od stakla, drva, metala...</a:t>
            </a:r>
            <a:endParaRPr lang="en-US" altLang="sr-Latn-R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3" name="Picture 5" descr="Picture3.png">
            <a:extLst>
              <a:ext uri="{FF2B5EF4-FFF2-40B4-BE49-F238E27FC236}">
                <a16:creationId xmlns:a16="http://schemas.microsoft.com/office/drawing/2014/main" id="{8A4EE8DF-E92C-405A-BDC8-5C0AC27E4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3657601"/>
            <a:ext cx="269557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>
            <a:extLst>
              <a:ext uri="{FF2B5EF4-FFF2-40B4-BE49-F238E27FC236}">
                <a16:creationId xmlns:a16="http://schemas.microsoft.com/office/drawing/2014/main" id="{F163A0C1-5FDA-424C-8230-84A8A2282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88" y="1447801"/>
            <a:ext cx="180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2800">
                <a:latin typeface="Arial" panose="020B0604020202020204" pitchFamily="34" charset="0"/>
                <a:cs typeface="Arial" panose="020B0604020202020204" pitchFamily="34" charset="0"/>
              </a:rPr>
              <a:t>Tekućine  </a:t>
            </a:r>
            <a:endParaRPr lang="hr-HR" altLang="sr-Latn-R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Content Placeholder 2">
            <a:extLst>
              <a:ext uri="{FF2B5EF4-FFF2-40B4-BE49-F238E27FC236}">
                <a16:creationId xmlns:a16="http://schemas.microsoft.com/office/drawing/2014/main" id="{810BD19A-52DC-4C3B-8668-339DBC64C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2209801"/>
            <a:ext cx="7772400" cy="14716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Tijela </a:t>
            </a:r>
            <a:r>
              <a:rPr lang="en-US" altLang="sr-Latn-RS" sz="2400">
                <a:latin typeface="Arial" panose="020B0604020202020204" pitchFamily="34" charset="0"/>
                <a:cs typeface="Arial" panose="020B0604020202020204" pitchFamily="34" charset="0"/>
              </a:rPr>
              <a:t>koja nemaju stalan oblik</a:t>
            </a: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sr-Latn-R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sr-Latn-RS" sz="2400">
                <a:latin typeface="Arial" panose="020B0604020202020204" pitchFamily="34" charset="0"/>
                <a:cs typeface="Arial" panose="020B0604020202020204" pitchFamily="34" charset="0"/>
              </a:rPr>
              <a:t>oprimaju oblik posude u kojoj se nalaze</a:t>
            </a:r>
          </a:p>
        </p:txBody>
      </p:sp>
      <p:pic>
        <p:nvPicPr>
          <p:cNvPr id="18437" name="Picture 6" descr="Picture4.png">
            <a:extLst>
              <a:ext uri="{FF2B5EF4-FFF2-40B4-BE49-F238E27FC236}">
                <a16:creationId xmlns:a16="http://schemas.microsoft.com/office/drawing/2014/main" id="{BFC27618-730E-4ADB-B004-ABB6498F1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657601"/>
            <a:ext cx="23050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2">
            <a:extLst>
              <a:ext uri="{FF2B5EF4-FFF2-40B4-BE49-F238E27FC236}">
                <a16:creationId xmlns:a16="http://schemas.microsoft.com/office/drawing/2014/main" id="{A6E39551-0EA2-4291-A15A-D30B2F5C3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6" y="1447801"/>
            <a:ext cx="1343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2800">
                <a:latin typeface="Arial" panose="020B0604020202020204" pitchFamily="34" charset="0"/>
                <a:cs typeface="Arial" panose="020B0604020202020204" pitchFamily="34" charset="0"/>
              </a:rPr>
              <a:t>Plinovi </a:t>
            </a:r>
            <a:endParaRPr lang="hr-HR" altLang="sr-Latn-R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Content Placeholder 2">
            <a:extLst>
              <a:ext uri="{FF2B5EF4-FFF2-40B4-BE49-F238E27FC236}">
                <a16:creationId xmlns:a16="http://schemas.microsoft.com/office/drawing/2014/main" id="{74A2399D-7F54-4235-8EAA-32A2FB85F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2209801"/>
            <a:ext cx="6019800" cy="14716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Tijela </a:t>
            </a:r>
            <a:r>
              <a:rPr lang="en-US" altLang="sr-Latn-RS" sz="2400">
                <a:latin typeface="Arial" panose="020B0604020202020204" pitchFamily="34" charset="0"/>
                <a:cs typeface="Arial" panose="020B0604020202020204" pitchFamily="34" charset="0"/>
              </a:rPr>
              <a:t>koja nemaju stalan oblik</a:t>
            </a: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sr-Latn-R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US" altLang="sr-Latn-RS" sz="2400">
                <a:latin typeface="Arial" panose="020B0604020202020204" pitchFamily="34" charset="0"/>
                <a:cs typeface="Arial" panose="020B0604020202020204" pitchFamily="34" charset="0"/>
              </a:rPr>
              <a:t>ire se prostorom u kojem se nalaze</a:t>
            </a:r>
          </a:p>
        </p:txBody>
      </p:sp>
      <p:pic>
        <p:nvPicPr>
          <p:cNvPr id="19461" name="Picture 7" descr="Picture5.png">
            <a:extLst>
              <a:ext uri="{FF2B5EF4-FFF2-40B4-BE49-F238E27FC236}">
                <a16:creationId xmlns:a16="http://schemas.microsoft.com/office/drawing/2014/main" id="{1D24E5D1-D9B2-4683-8612-BE071D7A5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733801"/>
            <a:ext cx="24955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2">
            <a:extLst>
              <a:ext uri="{FF2B5EF4-FFF2-40B4-BE49-F238E27FC236}">
                <a16:creationId xmlns:a16="http://schemas.microsoft.com/office/drawing/2014/main" id="{A6E39551-0EA2-4291-A15A-D30B2F5C3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423" y="1447801"/>
            <a:ext cx="31053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Ionizirana plazma</a:t>
            </a:r>
            <a:r>
              <a:rPr lang="en-US" altLang="sr-Latn-R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Content Placeholder 2">
            <a:extLst>
              <a:ext uri="{FF2B5EF4-FFF2-40B4-BE49-F238E27FC236}">
                <a16:creationId xmlns:a16="http://schemas.microsoft.com/office/drawing/2014/main" id="{74A2399D-7F54-4235-8EAA-32A2FB85F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390" y="2236305"/>
            <a:ext cx="8955157" cy="14716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Tvar se ne sastoji od atoma, nego od razdvojenih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elektronai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atomskih jezgara ili od iona.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Nalazi se u  unutrašnjosti zvijezda gdje temperatura iznosi na milijune Celzijevih stupnjeva.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Box 3">
            <a:extLst>
              <a:ext uri="{FF2B5EF4-FFF2-40B4-BE49-F238E27FC236}">
                <a16:creationId xmlns:a16="http://schemas.microsoft.com/office/drawing/2014/main" id="{8BC88BA2-E2F2-4045-8E3D-72B9AA36C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905000"/>
            <a:ext cx="8521885" cy="2793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Koje je zajedničko svojstvo svih tijela?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Koje vrste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agregacijskih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stanja tijela razlikujemo?</a:t>
            </a:r>
            <a:endParaRPr lang="en-US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Zašto čvrsta tijela imaju određeni oblik i volumen</a:t>
            </a:r>
            <a:r>
              <a:rPr lang="en-US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Zašto tekućine imaju stalan </a:t>
            </a:r>
            <a:r>
              <a:rPr lang="hr-HR" alt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, ali ne i oblik</a:t>
            </a:r>
            <a:r>
              <a:rPr lang="en-US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5.   Zašto plinovi popunjavaju </a:t>
            </a: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svaki prostor </a:t>
            </a:r>
            <a:r>
              <a:rPr lang="hr-HR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u kojem se nađu</a:t>
            </a:r>
            <a:r>
              <a:rPr lang="en-US" alt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alt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2">
            <a:extLst>
              <a:ext uri="{FF2B5EF4-FFF2-40B4-BE49-F238E27FC236}">
                <a16:creationId xmlns:a16="http://schemas.microsoft.com/office/drawing/2014/main" id="{EBAABD4B-7B29-4AE4-9334-AF7D5D387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53209"/>
            <a:ext cx="3886200" cy="74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161</Words>
  <Application>Microsoft Office PowerPoint</Application>
  <PresentationFormat>Široki zaslon</PresentationFormat>
  <Paragraphs>31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Agregacijska stanja</vt:lpstr>
      <vt:lpstr>Tijela oko nas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Agregacijska stanja</dc:title>
  <dc:creator>MArina Dumančić</dc:creator>
  <cp:lastModifiedBy>Tomislav Dumančić</cp:lastModifiedBy>
  <cp:revision>7</cp:revision>
  <dcterms:created xsi:type="dcterms:W3CDTF">2019-09-09T13:18:16Z</dcterms:created>
  <dcterms:modified xsi:type="dcterms:W3CDTF">2019-09-17T09:01:12Z</dcterms:modified>
</cp:coreProperties>
</file>